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5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90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Прошли реабилитацию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2018 год</c:v>
                </c:pt>
                <c:pt idx="1">
                  <c:v>2017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96</c:v>
                </c:pt>
                <c:pt idx="1">
                  <c:v>105</c:v>
                </c:pt>
                <c:pt idx="2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57-482A-BA25-A22E1CC9A2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Поступило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2018 год</c:v>
                </c:pt>
                <c:pt idx="1">
                  <c:v>2017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72</c:v>
                </c:pt>
                <c:pt idx="1">
                  <c:v>79</c:v>
                </c:pt>
                <c:pt idx="2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57-482A-BA25-A22E1CC9A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678784"/>
        <c:axId val="152680320"/>
      </c:barChart>
      <c:catAx>
        <c:axId val="152678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2680320"/>
        <c:crosses val="autoZero"/>
        <c:auto val="1"/>
        <c:lblAlgn val="ctr"/>
        <c:lblOffset val="100"/>
        <c:noMultiLvlLbl val="0"/>
      </c:catAx>
      <c:valAx>
        <c:axId val="152680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6787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заявление родителей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2018 год</c:v>
                </c:pt>
                <c:pt idx="1">
                  <c:v>2017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</c:v>
                </c:pt>
                <c:pt idx="1">
                  <c:v>65</c:v>
                </c:pt>
                <c:pt idx="2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6F-49D4-9BB2-703E5BBEB9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заявление органов опеки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2018 год</c:v>
                </c:pt>
                <c:pt idx="1">
                  <c:v>2017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23</c:v>
                </c:pt>
                <c:pt idx="1">
                  <c:v>4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6F-49D4-9BB2-703E5BBEB96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заявление опекунов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2018 год</c:v>
                </c:pt>
                <c:pt idx="1">
                  <c:v>2017 год</c:v>
                </c:pt>
                <c:pt idx="2">
                  <c:v>2016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</c:v>
                </c:pt>
                <c:pt idx="1">
                  <c:v>9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6F-49D4-9BB2-703E5BBEB96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личное обращение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2018 год</c:v>
                </c:pt>
                <c:pt idx="1">
                  <c:v>2017 год</c:v>
                </c:pt>
                <c:pt idx="2">
                  <c:v>2016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6F-49D4-9BB2-703E5BBEB9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826624"/>
        <c:axId val="152828160"/>
      </c:barChart>
      <c:catAx>
        <c:axId val="152826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2828160"/>
        <c:crosses val="autoZero"/>
        <c:auto val="1"/>
        <c:lblAlgn val="ctr"/>
        <c:lblOffset val="100"/>
        <c:noMultiLvlLbl val="0"/>
      </c:catAx>
      <c:valAx>
        <c:axId val="152828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8266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соц-бытовые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2018 год</c:v>
                </c:pt>
                <c:pt idx="1">
                  <c:v>2017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3161</c:v>
                </c:pt>
                <c:pt idx="1">
                  <c:v>3089</c:v>
                </c:pt>
                <c:pt idx="2">
                  <c:v>5327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E3-4848-B14E-235C29C486B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соц-медицинские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2018 год</c:v>
                </c:pt>
                <c:pt idx="1">
                  <c:v>2017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3259</c:v>
                </c:pt>
                <c:pt idx="1">
                  <c:v>4664</c:v>
                </c:pt>
                <c:pt idx="2">
                  <c:v>4628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E3-4848-B14E-235C29C486B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соц-психологические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2018 год</c:v>
                </c:pt>
                <c:pt idx="1">
                  <c:v>2017 год</c:v>
                </c:pt>
                <c:pt idx="2">
                  <c:v>2016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830</c:v>
                </c:pt>
                <c:pt idx="1">
                  <c:v>754</c:v>
                </c:pt>
                <c:pt idx="2">
                  <c:v>924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E3-4848-B14E-235C29C486B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соц-педагогические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2018 год</c:v>
                </c:pt>
                <c:pt idx="1">
                  <c:v>2017 год</c:v>
                </c:pt>
                <c:pt idx="2">
                  <c:v>2016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4494</c:v>
                </c:pt>
                <c:pt idx="1">
                  <c:v>5002</c:v>
                </c:pt>
                <c:pt idx="2">
                  <c:v>8754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E3-4848-B14E-235C29C486B1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соц-трудовые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2018 год</c:v>
                </c:pt>
                <c:pt idx="1">
                  <c:v>2017 год</c:v>
                </c:pt>
                <c:pt idx="2">
                  <c:v>2016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218</c:v>
                </c:pt>
                <c:pt idx="1">
                  <c:v>210</c:v>
                </c:pt>
                <c:pt idx="2">
                  <c:v>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E3-4848-B14E-235C29C486B1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соц-правовые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2018 год</c:v>
                </c:pt>
                <c:pt idx="1">
                  <c:v>2017 год</c:v>
                </c:pt>
                <c:pt idx="2">
                  <c:v>2016 год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614</c:v>
                </c:pt>
                <c:pt idx="1">
                  <c:v>415</c:v>
                </c:pt>
                <c:pt idx="2">
                  <c:v>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E3-4848-B14E-235C29C486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0891648"/>
        <c:axId val="160893184"/>
      </c:barChart>
      <c:catAx>
        <c:axId val="160891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0893184"/>
        <c:crosses val="autoZero"/>
        <c:auto val="1"/>
        <c:lblAlgn val="ctr"/>
        <c:lblOffset val="100"/>
        <c:noMultiLvlLbl val="0"/>
      </c:catAx>
      <c:valAx>
        <c:axId val="160893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8916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родные семьи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2018 год</c:v>
                </c:pt>
                <c:pt idx="1">
                  <c:v>2017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</c:v>
                </c:pt>
                <c:pt idx="1">
                  <c:v>61</c:v>
                </c:pt>
                <c:pt idx="2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EC-4129-977A-59AC7BA132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возвращены опекунам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2018 год</c:v>
                </c:pt>
                <c:pt idx="1">
                  <c:v>2017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</c:v>
                </c:pt>
                <c:pt idx="1">
                  <c:v>9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EC-4129-977A-59AC7BA1328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переданы под опеку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2018 год</c:v>
                </c:pt>
                <c:pt idx="1">
                  <c:v>2017 год</c:v>
                </c:pt>
                <c:pt idx="2">
                  <c:v>2016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0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EC-4129-977A-59AC7BA1328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устроены в приемные семьи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2018 год</c:v>
                </c:pt>
                <c:pt idx="1">
                  <c:v>2017 год</c:v>
                </c:pt>
                <c:pt idx="2">
                  <c:v>2016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EC-4129-977A-59AC7BA1328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 интернатные учреждения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2018 год</c:v>
                </c:pt>
                <c:pt idx="1">
                  <c:v>2017 год</c:v>
                </c:pt>
                <c:pt idx="2">
                  <c:v>2016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EC-4129-977A-59AC7BA1328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др. формы жизнеустройства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2018 год</c:v>
                </c:pt>
                <c:pt idx="1">
                  <c:v>2017 год</c:v>
                </c:pt>
                <c:pt idx="2">
                  <c:v>2016 год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4"/>
                <c:pt idx="0">
                  <c:v>4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EC-4129-977A-59AC7BA132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675072"/>
        <c:axId val="174676608"/>
      </c:barChart>
      <c:catAx>
        <c:axId val="174675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4676608"/>
        <c:crosses val="autoZero"/>
        <c:auto val="1"/>
        <c:lblAlgn val="ctr"/>
        <c:lblOffset val="100"/>
        <c:noMultiLvlLbl val="0"/>
      </c:catAx>
      <c:valAx>
        <c:axId val="174676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6750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3 мес.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2018 год</c:v>
                </c:pt>
                <c:pt idx="1">
                  <c:v>2017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</c:v>
                </c:pt>
                <c:pt idx="1">
                  <c:v>68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71-4F8A-A78A-66BB6DB42B6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 3 до 6 мес.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2018 год</c:v>
                </c:pt>
                <c:pt idx="1">
                  <c:v>2017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13</c:v>
                </c:pt>
                <c:pt idx="1">
                  <c:v>26</c:v>
                </c:pt>
                <c:pt idx="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71-4F8A-A78A-66BB6DB42B6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 6 мес. до года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2018 год</c:v>
                </c:pt>
                <c:pt idx="1">
                  <c:v>2017 год</c:v>
                </c:pt>
                <c:pt idx="2">
                  <c:v>2016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16</c:v>
                </c:pt>
                <c:pt idx="1">
                  <c:v>9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71-4F8A-A78A-66BB6DB42B6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свыше года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2018 год</c:v>
                </c:pt>
                <c:pt idx="1">
                  <c:v>2017 год</c:v>
                </c:pt>
                <c:pt idx="2">
                  <c:v>2016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71-4F8A-A78A-66BB6DB42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4732800"/>
        <c:axId val="174734336"/>
      </c:barChart>
      <c:catAx>
        <c:axId val="174732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4734336"/>
        <c:crosses val="autoZero"/>
        <c:auto val="1"/>
        <c:lblAlgn val="ctr"/>
        <c:lblOffset val="100"/>
        <c:noMultiLvlLbl val="0"/>
      </c:catAx>
      <c:valAx>
        <c:axId val="174734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47328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FFDE8-E0E9-4200-A9E5-5D20A0CD42E3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45C64-3280-454A-AE6F-4904495F88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507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title="Анализ работы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58" y="188640"/>
            <a:ext cx="8878977" cy="65527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15212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Анализ работы ОКУ «</a:t>
            </a:r>
            <a:r>
              <a:rPr lang="ru-RU" b="1" dirty="0" err="1">
                <a:solidFill>
                  <a:srgbClr val="FF0000"/>
                </a:solidFill>
              </a:rPr>
              <a:t>Охочевский</a:t>
            </a:r>
            <a:r>
              <a:rPr lang="ru-RU" b="1" dirty="0">
                <a:solidFill>
                  <a:srgbClr val="FF0000"/>
                </a:solidFill>
              </a:rPr>
              <a:t> социальный приют» за 2018 год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4893" y="6056421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Подготовила зам. директора по ВРР </a:t>
            </a:r>
          </a:p>
          <a:p>
            <a:pPr algn="ctr"/>
            <a:r>
              <a:rPr lang="ru-RU" b="1" dirty="0">
                <a:solidFill>
                  <a:srgbClr val="FFFF00"/>
                </a:solidFill>
              </a:rPr>
              <a:t>Косогова Зинаида Юрьевна</a:t>
            </a:r>
          </a:p>
        </p:txBody>
      </p:sp>
    </p:spTree>
    <p:extLst>
      <p:ext uri="{BB962C8B-B14F-4D97-AF65-F5344CB8AC3E}">
        <p14:creationId xmlns:p14="http://schemas.microsoft.com/office/powerpoint/2010/main" val="143668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0457359"/>
              </p:ext>
            </p:extLst>
          </p:nvPr>
        </p:nvGraphicFramePr>
        <p:xfrm>
          <a:off x="323526" y="332654"/>
          <a:ext cx="8568956" cy="62647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1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6078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2018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2017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2016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607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Прошли реабилитацию</a:t>
                      </a:r>
                      <a:r>
                        <a:rPr lang="ru-RU" baseline="0" dirty="0">
                          <a:solidFill>
                            <a:srgbClr val="7030A0"/>
                          </a:solidFill>
                        </a:rPr>
                        <a:t> всего, из них: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07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Оказавшиеся в ТЖС и нуждающиеся в </a:t>
                      </a:r>
                      <a:r>
                        <a:rPr lang="ru-RU" dirty="0" err="1">
                          <a:solidFill>
                            <a:srgbClr val="7030A0"/>
                          </a:solidFill>
                        </a:rPr>
                        <a:t>реаб</a:t>
                      </a:r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-и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07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Проживающие в семьях, находящихся в СОП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07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Всего семей, из них: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607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Многодетные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607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Неполные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607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Состоят на учете в:</a:t>
                      </a:r>
                    </a:p>
                    <a:p>
                      <a:pPr algn="ctr"/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КДН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6078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ПДН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368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20688"/>
            <a:ext cx="4266473" cy="568863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620688"/>
            <a:ext cx="3600400" cy="5694625"/>
          </a:xfrm>
        </p:spPr>
      </p:pic>
    </p:spTree>
    <p:extLst>
      <p:ext uri="{BB962C8B-B14F-4D97-AF65-F5344CB8AC3E}">
        <p14:creationId xmlns:p14="http://schemas.microsoft.com/office/powerpoint/2010/main" val="3872730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4320480" cy="3240360"/>
          </a:xfrm>
        </p:spPr>
      </p:pic>
      <p:pic>
        <p:nvPicPr>
          <p:cNvPr id="2050" name="Picture 2" descr="C:\Users\1\Desktop\фото анализ\image (1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442" y="3392229"/>
            <a:ext cx="3978032" cy="325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фото анализ\image (13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67080"/>
            <a:ext cx="4237724" cy="565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520473"/>
      </p:ext>
    </p:extLst>
  </p:cSld>
  <p:clrMapOvr>
    <a:masterClrMapping/>
  </p:clrMapOvr>
  <p:transition spd="slow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4320480" cy="57606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980728"/>
            <a:ext cx="4308313" cy="5744418"/>
          </a:xfrm>
        </p:spPr>
      </p:pic>
    </p:spTree>
    <p:extLst>
      <p:ext uri="{BB962C8B-B14F-4D97-AF65-F5344CB8AC3E}">
        <p14:creationId xmlns:p14="http://schemas.microsoft.com/office/powerpoint/2010/main" val="189484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476672"/>
            <a:ext cx="4176464" cy="417646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61487"/>
            <a:ext cx="4788215" cy="3189025"/>
          </a:xfrm>
        </p:spPr>
      </p:pic>
      <p:pic>
        <p:nvPicPr>
          <p:cNvPr id="3074" name="Picture 2" descr="C:\Users\1\Desktop\фото анализ\image (18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546259"/>
            <a:ext cx="5452864" cy="329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82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04664"/>
            <a:ext cx="8568951" cy="6030863"/>
          </a:xfrm>
        </p:spPr>
      </p:pic>
    </p:spTree>
    <p:extLst>
      <p:ext uri="{BB962C8B-B14F-4D97-AF65-F5344CB8AC3E}">
        <p14:creationId xmlns:p14="http://schemas.microsoft.com/office/powerpoint/2010/main" val="414145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16632"/>
            <a:ext cx="3096344" cy="386093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2905092"/>
            <a:ext cx="2808312" cy="3744416"/>
          </a:xfrm>
        </p:spPr>
      </p:pic>
      <p:pic>
        <p:nvPicPr>
          <p:cNvPr id="4098" name="Picture 2" descr="\\ADMIN-PC\Users\Public\Documents\135NIKON\DSCN698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8805" y="116632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ADMIN-PC\Users\Public\Documents\135NIKON\DSCN70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913" y="2852936"/>
            <a:ext cx="5057404" cy="379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459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47" y="332656"/>
            <a:ext cx="4032448" cy="302433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32656"/>
            <a:ext cx="4047926" cy="3035944"/>
          </a:xfrm>
        </p:spPr>
      </p:pic>
      <p:pic>
        <p:nvPicPr>
          <p:cNvPr id="5122" name="Picture 2" descr="C:\Users\1\Desktop\фото анализ\DSCN62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фото анализ\DSCN64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4025290" cy="301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017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125113" cy="92447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797152"/>
            <a:ext cx="4085182" cy="792088"/>
          </a:xfrm>
        </p:spPr>
        <p:txBody>
          <a:bodyPr/>
          <a:lstStyle/>
          <a:p>
            <a:pPr algn="ctr"/>
            <a:r>
              <a:rPr lang="ru-RU" sz="3600" b="1" dirty="0" err="1">
                <a:solidFill>
                  <a:srgbClr val="C00000"/>
                </a:solidFill>
              </a:rPr>
              <a:t>Стретчинг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88640"/>
            <a:ext cx="4752528" cy="356439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48064" y="1124744"/>
            <a:ext cx="3828406" cy="576262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Су – </a:t>
            </a:r>
            <a:r>
              <a:rPr lang="ru-RU" sz="3200" b="1" dirty="0" err="1">
                <a:solidFill>
                  <a:srgbClr val="C00000"/>
                </a:solidFill>
              </a:rPr>
              <a:t>джок</a:t>
            </a:r>
            <a:r>
              <a:rPr lang="ru-RU" sz="3200" b="1" dirty="0">
                <a:solidFill>
                  <a:srgbClr val="C00000"/>
                </a:solidFill>
              </a:rPr>
              <a:t> терапия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986" y="3212976"/>
            <a:ext cx="4527980" cy="3395984"/>
          </a:xfrm>
        </p:spPr>
      </p:pic>
    </p:spTree>
    <p:extLst>
      <p:ext uri="{BB962C8B-B14F-4D97-AF65-F5344CB8AC3E}">
        <p14:creationId xmlns:p14="http://schemas.microsoft.com/office/powerpoint/2010/main" val="155986629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700808"/>
            <a:ext cx="4458766" cy="334407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620688"/>
            <a:ext cx="4158461" cy="5544616"/>
          </a:xfrm>
        </p:spPr>
      </p:pic>
    </p:spTree>
    <p:extLst>
      <p:ext uri="{BB962C8B-B14F-4D97-AF65-F5344CB8AC3E}">
        <p14:creationId xmlns:p14="http://schemas.microsoft.com/office/powerpoint/2010/main" val="40215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8928991" cy="6632711"/>
          </a:xfrm>
        </p:spPr>
      </p:pic>
    </p:spTree>
    <p:extLst>
      <p:ext uri="{BB962C8B-B14F-4D97-AF65-F5344CB8AC3E}">
        <p14:creationId xmlns:p14="http://schemas.microsoft.com/office/powerpoint/2010/main" val="148171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745164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Семинар «Организация </a:t>
            </a:r>
            <a:r>
              <a:rPr lang="ru-RU" sz="2400" b="1" dirty="0" err="1">
                <a:solidFill>
                  <a:srgbClr val="C00000"/>
                </a:solidFill>
              </a:rPr>
              <a:t>воспитательно</a:t>
            </a:r>
            <a:r>
              <a:rPr lang="ru-RU" sz="2400" b="1" dirty="0">
                <a:solidFill>
                  <a:srgbClr val="C00000"/>
                </a:solidFill>
              </a:rPr>
              <a:t> -  реабилитационной работы учреждения по формированию здорового образа жизни и укреплению здоровья воспитанников»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132856"/>
            <a:ext cx="4320481" cy="288032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924944"/>
            <a:ext cx="4551982" cy="3034654"/>
          </a:xfrm>
        </p:spPr>
      </p:pic>
    </p:spTree>
    <p:extLst>
      <p:ext uri="{BB962C8B-B14F-4D97-AF65-F5344CB8AC3E}">
        <p14:creationId xmlns:p14="http://schemas.microsoft.com/office/powerpoint/2010/main" val="3935620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16632"/>
            <a:ext cx="4248472" cy="318635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16632"/>
            <a:ext cx="4644517" cy="3168352"/>
          </a:xfrm>
        </p:spPr>
      </p:pic>
      <p:pic>
        <p:nvPicPr>
          <p:cNvPr id="6146" name="Picture 2" descr="D:\рабочий стол\ОБЛАСТНОЙ СЕМИНАР\R-Ek6dsq9s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342049"/>
            <a:ext cx="507656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Pictures\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342049"/>
            <a:ext cx="4352636" cy="335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710519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8992" y="0"/>
            <a:ext cx="7125113" cy="924475"/>
          </a:xfrm>
        </p:spPr>
        <p:txBody>
          <a:bodyPr/>
          <a:lstStyle/>
          <a:p>
            <a:pPr algn="ctr"/>
            <a:r>
              <a:rPr lang="ru-RU" sz="4400" b="1" dirty="0">
                <a:solidFill>
                  <a:srgbClr val="002060"/>
                </a:solidFill>
              </a:rPr>
              <a:t>День здоровья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3" y="1042620"/>
            <a:ext cx="4094005" cy="286231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644" y="1052736"/>
            <a:ext cx="4165878" cy="2849259"/>
          </a:xfrm>
        </p:spPr>
      </p:pic>
      <p:pic>
        <p:nvPicPr>
          <p:cNvPr id="7170" name="Picture 2" descr="C:\Users\1\Desktop\фото анализ\IMG_77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933057"/>
            <a:ext cx="4094005" cy="272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esktop\фото анализ\IMG_776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246" y="3933056"/>
            <a:ext cx="4117768" cy="274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910988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139"/>
            <a:ext cx="8712968" cy="92447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«Курский край – без наркотиков»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748424"/>
            <a:ext cx="3960440" cy="297033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796707"/>
            <a:ext cx="3903910" cy="2927932"/>
          </a:xfrm>
        </p:spPr>
      </p:pic>
      <p:pic>
        <p:nvPicPr>
          <p:cNvPr id="8194" name="Picture 2" descr="C:\Users\1\Desktop\фото анализ\DSCN68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778990"/>
            <a:ext cx="3929280" cy="294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\Desktop\фото анализ\DSCN092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778989"/>
            <a:ext cx="3923308" cy="294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984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971"/>
            <a:ext cx="8856984" cy="719734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Профориентация несовершеннолетних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\Desktop\фото анализ\DSCN44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8246" y="3513182"/>
            <a:ext cx="4273088" cy="320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1\Desktop\фото анализ\DSCN69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13182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92696"/>
            <a:ext cx="4248472" cy="2808312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246" y="692696"/>
            <a:ext cx="4273088" cy="2777168"/>
          </a:xfrm>
        </p:spPr>
      </p:pic>
    </p:spTree>
    <p:extLst>
      <p:ext uri="{BB962C8B-B14F-4D97-AF65-F5344CB8AC3E}">
        <p14:creationId xmlns:p14="http://schemas.microsoft.com/office/powerpoint/2010/main" val="393337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081"/>
            <a:ext cx="8856984" cy="92447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«Нам этот мир завещано беречь»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769302"/>
            <a:ext cx="4073295" cy="286231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281" y="771098"/>
            <a:ext cx="4073295" cy="2873926"/>
          </a:xfrm>
        </p:spPr>
      </p:pic>
      <p:pic>
        <p:nvPicPr>
          <p:cNvPr id="10242" name="Picture 2" descr="C:\Users\1\Desktop\фото анализ\DSCN517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4073295" cy="305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1\Desktop\фото анализ\DSCN69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0282" y="3645024"/>
            <a:ext cx="4073295" cy="305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3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89699"/>
            <a:ext cx="4320480" cy="324036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420" y="3430058"/>
            <a:ext cx="4334547" cy="3250910"/>
          </a:xfrm>
        </p:spPr>
      </p:pic>
      <p:pic>
        <p:nvPicPr>
          <p:cNvPr id="11266" name="Picture 2" descr="C:\Users\1\Desktop\фото анализ\IMG_20170630_1138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1290"/>
            <a:ext cx="2736304" cy="456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33840" y="15238312"/>
            <a:ext cx="3447253" cy="258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22072" y="16750480"/>
            <a:ext cx="39811293" cy="2985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 descr="\\ADMIN-PC\Users\Public\Documents\135NIKON\DSCN699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091" y="3430058"/>
            <a:ext cx="4316901" cy="323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571516"/>
      </p:ext>
    </p:extLst>
  </p:cSld>
  <p:clrMapOvr>
    <a:masterClrMapping/>
  </p:clrMapOvr>
  <p:transition spd="slow">
    <p:wheel spokes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8784976" cy="648072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«Большие права маленького ребенка»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80" y="692696"/>
            <a:ext cx="3888432" cy="291632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7495" y="692696"/>
            <a:ext cx="3905276" cy="2881344"/>
          </a:xfrm>
        </p:spPr>
      </p:pic>
      <p:pic>
        <p:nvPicPr>
          <p:cNvPr id="12290" name="Picture 2" descr="C:\Users\1\Desktop\фото анализ\DSCN84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772005"/>
            <a:ext cx="3872155" cy="290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1\Desktop\фото анализ\DSCN842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746864"/>
            <a:ext cx="3905276" cy="292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238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1"/>
            <a:ext cx="8784976" cy="72008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Работа с детьми от 3 до 7 лет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48582" y="2108748"/>
            <a:ext cx="5760643" cy="324036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825104"/>
            <a:ext cx="4047926" cy="3035944"/>
          </a:xfrm>
        </p:spPr>
      </p:pic>
      <p:pic>
        <p:nvPicPr>
          <p:cNvPr id="1026" name="Picture 2" descr="C:\Users\1\Desktop\фото анализ\DSCN206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4032448" cy="276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7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8856984" cy="57606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Праздничные мероприятия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92696"/>
            <a:ext cx="4032448" cy="302433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743652"/>
            <a:ext cx="4182626" cy="2970331"/>
          </a:xfrm>
        </p:spPr>
      </p:pic>
      <p:pic>
        <p:nvPicPr>
          <p:cNvPr id="2050" name="Picture 2" descr="C:\Users\1\Desktop\фото анализ\DSCN83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743652"/>
            <a:ext cx="4104456" cy="297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фото анализ\DSCN858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4182626" cy="305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82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81" y="188640"/>
            <a:ext cx="8819611" cy="6614709"/>
          </a:xfrm>
        </p:spPr>
      </p:pic>
    </p:spTree>
    <p:extLst>
      <p:ext uri="{BB962C8B-B14F-4D97-AF65-F5344CB8AC3E}">
        <p14:creationId xmlns:p14="http://schemas.microsoft.com/office/powerpoint/2010/main" val="1222804161"/>
      </p:ext>
    </p:extLst>
  </p:cSld>
  <p:clrMapOvr>
    <a:masterClrMapping/>
  </p:clrMapOvr>
  <p:transition spd="slow">
    <p:wheel spokes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88640"/>
            <a:ext cx="4263950" cy="319796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8640"/>
            <a:ext cx="4225102" cy="3168826"/>
          </a:xfrm>
        </p:spPr>
      </p:pic>
      <p:pic>
        <p:nvPicPr>
          <p:cNvPr id="3074" name="Picture 2" descr="C:\Users\1\Desktop\фото анализ\DSCN88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524852"/>
            <a:ext cx="4225102" cy="316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фото анализ\DSCN885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524852"/>
            <a:ext cx="4225102" cy="316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057330"/>
      </p:ext>
    </p:extLst>
  </p:cSld>
  <p:clrMapOvr>
    <a:masterClrMapping/>
  </p:clrMapOvr>
  <p:transition spd="slow">
    <p:wheel spokes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091"/>
            <a:ext cx="8784976" cy="542589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Кружковая работа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48680"/>
            <a:ext cx="4255293" cy="2592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501" y="548680"/>
            <a:ext cx="3975918" cy="2603896"/>
          </a:xfrm>
        </p:spPr>
      </p:pic>
      <p:pic>
        <p:nvPicPr>
          <p:cNvPr id="4098" name="Picture 2" descr="C:\Users\1\Desktop\фото анализ\DSCN19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485" y="3356992"/>
            <a:ext cx="4361328" cy="327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фото анализ\DSCN200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4262" y="3356992"/>
            <a:ext cx="4406396" cy="330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142621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92" y="3501008"/>
            <a:ext cx="4239948" cy="317996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494" y="152634"/>
            <a:ext cx="4262376" cy="3132349"/>
          </a:xfrm>
        </p:spPr>
      </p:pic>
      <p:pic>
        <p:nvPicPr>
          <p:cNvPr id="1026" name="Picture 2" descr="C:\Users\1\Desktop\фото анализ\DSCN407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092" y="152635"/>
            <a:ext cx="4176464" cy="313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фото анализ\DSCN604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4265317" cy="319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931260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129"/>
            <a:ext cx="8784976" cy="515551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Работа педагогов - психологов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3" y="576515"/>
            <a:ext cx="3960440" cy="297033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1" y="548679"/>
            <a:ext cx="4047925" cy="3035943"/>
          </a:xfrm>
        </p:spPr>
      </p:pic>
      <p:pic>
        <p:nvPicPr>
          <p:cNvPr id="2050" name="Picture 2" descr="C:\Users\1\Desktop\фото анализ\IMG_02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3546845"/>
            <a:ext cx="4824536" cy="311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фото анализ\DSCN428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5060" y="3546845"/>
            <a:ext cx="4158604" cy="311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20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620688"/>
            <a:ext cx="4032448" cy="547260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548680"/>
            <a:ext cx="4305979" cy="5544616"/>
          </a:xfrm>
        </p:spPr>
      </p:pic>
    </p:spTree>
    <p:extLst>
      <p:ext uri="{BB962C8B-B14F-4D97-AF65-F5344CB8AC3E}">
        <p14:creationId xmlns:p14="http://schemas.microsoft.com/office/powerpoint/2010/main" val="35099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226" y="404664"/>
            <a:ext cx="4352486" cy="244827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50" y="404664"/>
            <a:ext cx="4321048" cy="2448272"/>
          </a:xfrm>
        </p:spPr>
      </p:pic>
      <p:pic>
        <p:nvPicPr>
          <p:cNvPr id="3076" name="Picture 4" descr="F:\DSCN097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940" y="3287674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\Desktop\фото анализ\DSCN37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4432" y="3287674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43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129"/>
            <a:ext cx="8928992" cy="587559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Работа медицинского персонала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967" y="620688"/>
            <a:ext cx="3840427" cy="288032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382" y="573076"/>
            <a:ext cx="3903910" cy="2927932"/>
          </a:xfrm>
        </p:spPr>
      </p:pic>
      <p:pic>
        <p:nvPicPr>
          <p:cNvPr id="4098" name="Picture 2" descr="C:\Users\1\Desktop\фото анализ\DSCN64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4313322" cy="323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фото анализ\DSCN682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3550" y="3501008"/>
            <a:ext cx="4295575" cy="322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416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185997"/>
            <a:ext cx="2565367" cy="3910975"/>
          </a:xfrm>
        </p:spPr>
      </p:pic>
      <p:pic>
        <p:nvPicPr>
          <p:cNvPr id="5122" name="Picture 2" descr="C:\Users\1\Desktop\фото анализ\IMG_20180423_151917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307834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1\Desktop\фото анализ\DSC020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18932"/>
            <a:ext cx="2837725" cy="328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4759" y="3645024"/>
            <a:ext cx="4143938" cy="3107953"/>
          </a:xfrm>
        </p:spPr>
      </p:pic>
    </p:spTree>
    <p:extLst>
      <p:ext uri="{BB962C8B-B14F-4D97-AF65-F5344CB8AC3E}">
        <p14:creationId xmlns:p14="http://schemas.microsoft.com/office/powerpoint/2010/main" val="4148759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8856984" cy="50405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Семейное воспитание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502" y="620688"/>
            <a:ext cx="3744416" cy="280831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6338" y="635575"/>
            <a:ext cx="3724567" cy="2793425"/>
          </a:xfrm>
        </p:spPr>
      </p:pic>
      <p:pic>
        <p:nvPicPr>
          <p:cNvPr id="6146" name="Picture 2" descr="C:\Users\1\Desktop\фото анализ\DSCN76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4352397" cy="326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1\Desktop\фото анализ\DSCN898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2424" y="3429000"/>
            <a:ext cx="4352397" cy="326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0081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47" y="3829304"/>
            <a:ext cx="3471863" cy="289043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829304"/>
            <a:ext cx="3898230" cy="2923672"/>
          </a:xfrm>
        </p:spPr>
      </p:pic>
      <p:pic>
        <p:nvPicPr>
          <p:cNvPr id="7170" name="Picture 2" descr="C:\Users\1\Desktop\фото анализ\image 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422" y="116632"/>
            <a:ext cx="2784504" cy="371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1\Desktop\фото анализ\DSCN547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85295"/>
            <a:ext cx="3718065" cy="368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40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379935"/>
            <a:ext cx="4488498" cy="3366374"/>
          </a:xfrm>
        </p:spPr>
      </p:pic>
      <p:pic>
        <p:nvPicPr>
          <p:cNvPr id="1026" name="Picture 2" descr="C:\Users\1\Desktop\фото анализ\DSCN75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59417"/>
            <a:ext cx="441649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фото анализ\IMG_20170628_1116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12013"/>
            <a:ext cx="3681505" cy="613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83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203847" y="2271584"/>
            <a:ext cx="2827901" cy="208823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ОКУ «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Охочевский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социальный приют»</a:t>
            </a:r>
          </a:p>
        </p:txBody>
      </p:sp>
      <p:sp>
        <p:nvSpPr>
          <p:cNvPr id="8" name="Овал 7"/>
          <p:cNvSpPr/>
          <p:nvPr/>
        </p:nvSpPr>
        <p:spPr>
          <a:xfrm>
            <a:off x="5148064" y="205627"/>
            <a:ext cx="2808312" cy="1440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ОПДН</a:t>
            </a:r>
          </a:p>
        </p:txBody>
      </p:sp>
      <p:sp>
        <p:nvSpPr>
          <p:cNvPr id="9" name="Овал 8"/>
          <p:cNvSpPr/>
          <p:nvPr/>
        </p:nvSpPr>
        <p:spPr>
          <a:xfrm>
            <a:off x="6266811" y="1916832"/>
            <a:ext cx="2808312" cy="15481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Межрайонн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. центры</a:t>
            </a:r>
          </a:p>
        </p:txBody>
      </p:sp>
      <p:sp>
        <p:nvSpPr>
          <p:cNvPr id="10" name="Овал 9"/>
          <p:cNvSpPr/>
          <p:nvPr/>
        </p:nvSpPr>
        <p:spPr>
          <a:xfrm>
            <a:off x="1547664" y="205627"/>
            <a:ext cx="3096344" cy="14401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КДН и ЗП</a:t>
            </a:r>
          </a:p>
        </p:txBody>
      </p:sp>
      <p:sp>
        <p:nvSpPr>
          <p:cNvPr id="11" name="Овал 10"/>
          <p:cNvSpPr/>
          <p:nvPr/>
        </p:nvSpPr>
        <p:spPr>
          <a:xfrm>
            <a:off x="467544" y="4005781"/>
            <a:ext cx="2880320" cy="16561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Опека и </a:t>
            </a:r>
          </a:p>
          <a:p>
            <a:pPr algn="ctr"/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попеч-ство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031748" y="3980971"/>
            <a:ext cx="2880320" cy="16201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Органы социальной защиты</a:t>
            </a:r>
          </a:p>
        </p:txBody>
      </p:sp>
      <p:sp>
        <p:nvSpPr>
          <p:cNvPr id="13" name="Овал 12"/>
          <p:cNvSpPr/>
          <p:nvPr/>
        </p:nvSpPr>
        <p:spPr>
          <a:xfrm>
            <a:off x="3417851" y="5085184"/>
            <a:ext cx="2880319" cy="16201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Школы</a:t>
            </a:r>
          </a:p>
        </p:txBody>
      </p:sp>
      <p:sp>
        <p:nvSpPr>
          <p:cNvPr id="14" name="Овал 13"/>
          <p:cNvSpPr/>
          <p:nvPr/>
        </p:nvSpPr>
        <p:spPr>
          <a:xfrm>
            <a:off x="107505" y="2006842"/>
            <a:ext cx="2808310" cy="136815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Прокуратура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5148064" y="1645787"/>
            <a:ext cx="432048" cy="625797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834761" y="2852936"/>
            <a:ext cx="542683" cy="7200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5"/>
          </p:cNvCxnSpPr>
          <p:nvPr/>
        </p:nvCxnSpPr>
        <p:spPr>
          <a:xfrm>
            <a:off x="5617611" y="4054002"/>
            <a:ext cx="649200" cy="30581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644008" y="4359816"/>
            <a:ext cx="0" cy="72536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3347864" y="4206909"/>
            <a:ext cx="576064" cy="30221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2882707" y="2852936"/>
            <a:ext cx="465157" cy="7200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4067944" y="1645787"/>
            <a:ext cx="216024" cy="625797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32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8784976" cy="648072"/>
          </a:xfrm>
        </p:spPr>
        <p:txBody>
          <a:bodyPr/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Кабинет службы раннего вмешательства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18" y="620688"/>
            <a:ext cx="3888431" cy="329848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719" y="620687"/>
            <a:ext cx="3879769" cy="3132683"/>
          </a:xfrm>
        </p:spPr>
      </p:pic>
      <p:pic>
        <p:nvPicPr>
          <p:cNvPr id="1026" name="Picture 2" descr="C:\Users\1\Desktop\фото анализ\image (10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753371"/>
            <a:ext cx="3929198" cy="294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49216/v849216321/121db6/FA_BWB_eFA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205" y="3835434"/>
            <a:ext cx="3964763" cy="284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6810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712968" cy="57606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Выполнение койко - мест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871297"/>
              </p:ext>
            </p:extLst>
          </p:nvPr>
        </p:nvGraphicFramePr>
        <p:xfrm>
          <a:off x="539553" y="980728"/>
          <a:ext cx="8136903" cy="496855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12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2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2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14603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Год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Плановый 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Фактическое</a:t>
                      </a:r>
                      <a:r>
                        <a:rPr lang="ru-RU" baseline="0" dirty="0"/>
                        <a:t> выполнение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131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2018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8080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8019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31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2017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8229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7817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131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2016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8776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9093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62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8712968" cy="504056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Жизнеустройство несовершеннолетних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290351"/>
              </p:ext>
            </p:extLst>
          </p:nvPr>
        </p:nvGraphicFramePr>
        <p:xfrm>
          <a:off x="611560" y="908720"/>
          <a:ext cx="784887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082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1"/>
            <a:ext cx="8784976" cy="576063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Сроки пребывания несовершеннолетних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08041"/>
              </p:ext>
            </p:extLst>
          </p:nvPr>
        </p:nvGraphicFramePr>
        <p:xfrm>
          <a:off x="611560" y="1052736"/>
          <a:ext cx="792088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17482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8640960" cy="50405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Методическая литература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7" y="1196752"/>
            <a:ext cx="8660997" cy="4032448"/>
          </a:xfrm>
        </p:spPr>
      </p:pic>
    </p:spTree>
    <p:extLst>
      <p:ext uri="{BB962C8B-B14F-4D97-AF65-F5344CB8AC3E}">
        <p14:creationId xmlns:p14="http://schemas.microsoft.com/office/powerpoint/2010/main" val="17152595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3"/>
            <a:ext cx="8712968" cy="50405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В приюте работают 75 человек: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051720" y="1124744"/>
            <a:ext cx="5040560" cy="108012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50 специалистов</a:t>
            </a:r>
          </a:p>
        </p:txBody>
      </p:sp>
      <p:sp>
        <p:nvSpPr>
          <p:cNvPr id="5" name="Овал 4"/>
          <p:cNvSpPr/>
          <p:nvPr/>
        </p:nvSpPr>
        <p:spPr>
          <a:xfrm>
            <a:off x="251520" y="3212976"/>
            <a:ext cx="4176464" cy="15121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Высшее образование – 18 человек</a:t>
            </a:r>
          </a:p>
        </p:txBody>
      </p:sp>
      <p:sp>
        <p:nvSpPr>
          <p:cNvPr id="6" name="Овал 5"/>
          <p:cNvSpPr/>
          <p:nvPr/>
        </p:nvSpPr>
        <p:spPr>
          <a:xfrm>
            <a:off x="5004048" y="3246199"/>
            <a:ext cx="3816424" cy="15121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Среднее </a:t>
            </a:r>
            <a:r>
              <a:rPr lang="ru-RU" sz="2400" dirty="0" err="1">
                <a:solidFill>
                  <a:srgbClr val="002060"/>
                </a:solidFill>
              </a:rPr>
              <a:t>профессион</a:t>
            </a:r>
            <a:r>
              <a:rPr lang="ru-RU" sz="2400" dirty="0">
                <a:solidFill>
                  <a:srgbClr val="002060"/>
                </a:solidFill>
              </a:rPr>
              <a:t>. – 32 человека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699792" y="2204864"/>
            <a:ext cx="720080" cy="1008112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436096" y="2204864"/>
            <a:ext cx="720080" cy="1041335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5244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465047"/>
            <a:ext cx="4145303" cy="310897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923" y="206584"/>
            <a:ext cx="4097453" cy="3073089"/>
          </a:xfrm>
        </p:spPr>
      </p:pic>
      <p:pic>
        <p:nvPicPr>
          <p:cNvPr id="1026" name="Picture 2" descr="C:\Users\1\Desktop\фото анализ\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145303" cy="310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\Desktop\фото анализ\image (22)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465004"/>
            <a:ext cx="4145360" cy="310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18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4104456" cy="3024336"/>
          </a:xfrm>
        </p:spPr>
      </p:pic>
      <p:pic>
        <p:nvPicPr>
          <p:cNvPr id="2050" name="Picture 2" descr="C:\Users\1\Desktop\фото анализ\DSCN02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16029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фото анализ\DSCN14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3488940"/>
            <a:ext cx="4176464" cy="313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\Desktop\фото анализ\DSCN18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7838" y="3488940"/>
            <a:ext cx="4176465" cy="313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55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82" y="170638"/>
            <a:ext cx="8699598" cy="6524699"/>
          </a:xfrm>
        </p:spPr>
      </p:pic>
    </p:spTree>
    <p:extLst>
      <p:ext uri="{BB962C8B-B14F-4D97-AF65-F5344CB8AC3E}">
        <p14:creationId xmlns:p14="http://schemas.microsoft.com/office/powerpoint/2010/main" val="4084127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7"/>
            <a:ext cx="8568952" cy="108012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За 2016 – 2018 год –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300 несовершеннолетних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045565"/>
              </p:ext>
            </p:extLst>
          </p:nvPr>
        </p:nvGraphicFramePr>
        <p:xfrm>
          <a:off x="323528" y="1806574"/>
          <a:ext cx="8568952" cy="4502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3977130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924475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Основания зачисления в приют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8980314"/>
              </p:ext>
            </p:extLst>
          </p:nvPr>
        </p:nvGraphicFramePr>
        <p:xfrm>
          <a:off x="395536" y="1340768"/>
          <a:ext cx="849694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1298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036047"/>
              </p:ext>
            </p:extLst>
          </p:nvPr>
        </p:nvGraphicFramePr>
        <p:xfrm>
          <a:off x="251519" y="188640"/>
          <a:ext cx="8640960" cy="6304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4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2018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2017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2016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Курский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Щигровский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Горшеченский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Г. Курск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Пристенский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Г. Щигры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Советский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Золотухинский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Тимский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Рыльский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Мантуровский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Г. Рыльск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Г. Курчатов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Большесолдатский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Поныровский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Глушковский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35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8712968" cy="792088"/>
          </a:xfrm>
        </p:spPr>
        <p:txBody>
          <a:bodyPr/>
          <a:lstStyle/>
          <a:p>
            <a:pPr algn="ctr"/>
            <a:r>
              <a:rPr lang="ru-RU" sz="2600" b="1" dirty="0">
                <a:solidFill>
                  <a:schemeClr val="accent5">
                    <a:lumMod val="50000"/>
                  </a:schemeClr>
                </a:solidFill>
              </a:rPr>
              <a:t>Возраст обслуженных несовершеннолетних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605473"/>
              </p:ext>
            </p:extLst>
          </p:nvPr>
        </p:nvGraphicFramePr>
        <p:xfrm>
          <a:off x="323526" y="1340770"/>
          <a:ext cx="8568954" cy="51845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63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4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3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7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954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Возраст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2018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2017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2016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73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от 1 года до 3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54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от 3 до 7лет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54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от 7 до 10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54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от 10 до 14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954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от 14 до 18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954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Девочки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954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Мальчики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7030A0"/>
                          </a:solidFill>
                        </a:rPr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930520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265751"/>
              </p:ext>
            </p:extLst>
          </p:nvPr>
        </p:nvGraphicFramePr>
        <p:xfrm>
          <a:off x="251520" y="332656"/>
          <a:ext cx="8568952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8194187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Spring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979</TotalTime>
  <Words>397</Words>
  <Application>Microsoft Office PowerPoint</Application>
  <PresentationFormat>Экран (4:3)</PresentationFormat>
  <Paragraphs>209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5" baseType="lpstr">
      <vt:lpstr>Arial</vt:lpstr>
      <vt:lpstr>Calibri</vt:lpstr>
      <vt:lpstr>Courier New</vt:lpstr>
      <vt:lpstr>Verdana</vt:lpstr>
      <vt:lpstr>Wingdings 2</vt:lpstr>
      <vt:lpstr>Spring</vt:lpstr>
      <vt:lpstr>Анализ работы ОКУ «Охочевский социальный приют» за 2018 год</vt:lpstr>
      <vt:lpstr>Презентация PowerPoint</vt:lpstr>
      <vt:lpstr>Презентация PowerPoint</vt:lpstr>
      <vt:lpstr>Презентация PowerPoint</vt:lpstr>
      <vt:lpstr>За 2016 – 2018 год –  300 несовершеннолетних</vt:lpstr>
      <vt:lpstr>Основания зачисления в приют</vt:lpstr>
      <vt:lpstr>Презентация PowerPoint</vt:lpstr>
      <vt:lpstr>Возраст обслуженных несовершеннолетних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Семинар «Организация воспитательно -  реабилитационной работы учреждения по формированию здорового образа жизни и укреплению здоровья воспитанников»</vt:lpstr>
      <vt:lpstr>Презентация PowerPoint</vt:lpstr>
      <vt:lpstr>День здоровья</vt:lpstr>
      <vt:lpstr>«Курский край – без наркотиков»</vt:lpstr>
      <vt:lpstr>Профориентация несовершеннолетних</vt:lpstr>
      <vt:lpstr>«Нам этот мир завещано беречь»</vt:lpstr>
      <vt:lpstr>Презентация PowerPoint</vt:lpstr>
      <vt:lpstr>«Большие права маленького ребенка»</vt:lpstr>
      <vt:lpstr>Работа с детьми от 3 до 7 лет</vt:lpstr>
      <vt:lpstr>Праздничные мероприятия</vt:lpstr>
      <vt:lpstr>Презентация PowerPoint</vt:lpstr>
      <vt:lpstr>Кружковая работа</vt:lpstr>
      <vt:lpstr>Презентация PowerPoint</vt:lpstr>
      <vt:lpstr>Работа педагогов - психологов</vt:lpstr>
      <vt:lpstr>Презентация PowerPoint</vt:lpstr>
      <vt:lpstr>Презентация PowerPoint</vt:lpstr>
      <vt:lpstr>Работа медицинского персонала</vt:lpstr>
      <vt:lpstr>Презентация PowerPoint</vt:lpstr>
      <vt:lpstr>Семейное воспитание</vt:lpstr>
      <vt:lpstr>Презентация PowerPoint</vt:lpstr>
      <vt:lpstr>Презентация PowerPoint</vt:lpstr>
      <vt:lpstr>Кабинет службы раннего вмешательства</vt:lpstr>
      <vt:lpstr>Выполнение койко - мест</vt:lpstr>
      <vt:lpstr>Жизнеустройство несовершеннолетних</vt:lpstr>
      <vt:lpstr>Сроки пребывания несовершеннолетних</vt:lpstr>
      <vt:lpstr>Методическая литература</vt:lpstr>
      <vt:lpstr>В приюте работают 75 человек: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LION</cp:lastModifiedBy>
  <cp:revision>57</cp:revision>
  <dcterms:created xsi:type="dcterms:W3CDTF">2019-02-11T06:32:26Z</dcterms:created>
  <dcterms:modified xsi:type="dcterms:W3CDTF">2022-02-28T10:23:45Z</dcterms:modified>
</cp:coreProperties>
</file>