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7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29" r:id="rId19"/>
    <p:sldId id="314" r:id="rId20"/>
    <p:sldId id="315" r:id="rId21"/>
    <p:sldId id="316" r:id="rId22"/>
    <p:sldId id="317" r:id="rId23"/>
    <p:sldId id="328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269" r:id="rId34"/>
    <p:sldId id="271" r:id="rId35"/>
    <p:sldId id="270" r:id="rId36"/>
    <p:sldId id="272" r:id="rId37"/>
    <p:sldId id="273" r:id="rId38"/>
    <p:sldId id="274" r:id="rId39"/>
    <p:sldId id="276" r:id="rId40"/>
    <p:sldId id="277" r:id="rId41"/>
    <p:sldId id="278" r:id="rId42"/>
    <p:sldId id="279" r:id="rId43"/>
    <p:sldId id="280" r:id="rId44"/>
    <p:sldId id="281" r:id="rId45"/>
    <p:sldId id="282" r:id="rId46"/>
    <p:sldId id="283" r:id="rId47"/>
    <p:sldId id="284" r:id="rId48"/>
    <p:sldId id="285" r:id="rId49"/>
    <p:sldId id="286" r:id="rId50"/>
    <p:sldId id="287" r:id="rId51"/>
    <p:sldId id="288" r:id="rId52"/>
    <p:sldId id="289" r:id="rId53"/>
    <p:sldId id="290" r:id="rId54"/>
    <p:sldId id="291" r:id="rId55"/>
    <p:sldId id="292" r:id="rId56"/>
    <p:sldId id="293" r:id="rId57"/>
    <p:sldId id="294" r:id="rId58"/>
    <p:sldId id="295" r:id="rId59"/>
    <p:sldId id="296" r:id="rId60"/>
    <p:sldId id="299" r:id="rId61"/>
    <p:sldId id="300" r:id="rId62"/>
    <p:sldId id="301" r:id="rId63"/>
    <p:sldId id="302" r:id="rId64"/>
    <p:sldId id="303" r:id="rId65"/>
    <p:sldId id="304" r:id="rId6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200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Прошли реабилитацию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2019 год</c:v>
                </c:pt>
                <c:pt idx="1">
                  <c:v>2018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96</c:v>
                </c:pt>
                <c:pt idx="2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F4-4310-A462-6F6CE191341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Поступило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2019 год</c:v>
                </c:pt>
                <c:pt idx="1">
                  <c:v>2018 год</c:v>
                </c:pt>
                <c:pt idx="2">
                  <c:v>2017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71</c:v>
                </c:pt>
                <c:pt idx="1">
                  <c:v>72</c:v>
                </c:pt>
                <c:pt idx="2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F4-4310-A462-6F6CE19134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26144"/>
        <c:axId val="6327680"/>
      </c:barChart>
      <c:catAx>
        <c:axId val="6326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327680"/>
        <c:crosses val="autoZero"/>
        <c:auto val="1"/>
        <c:lblAlgn val="ctr"/>
        <c:lblOffset val="100"/>
        <c:noMultiLvlLbl val="0"/>
      </c:catAx>
      <c:valAx>
        <c:axId val="6327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3261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заявление родителей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2019 год</c:v>
                </c:pt>
                <c:pt idx="1">
                  <c:v>2018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46</c:v>
                </c:pt>
                <c:pt idx="1">
                  <c:v>46</c:v>
                </c:pt>
                <c:pt idx="2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2F-4838-AEAD-4E05CC5AF11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заявление органов опеки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2019 год</c:v>
                </c:pt>
                <c:pt idx="1">
                  <c:v>2018 год</c:v>
                </c:pt>
                <c:pt idx="2">
                  <c:v>2017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21</c:v>
                </c:pt>
                <c:pt idx="1">
                  <c:v>23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2F-4838-AEAD-4E05CC5AF11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заявление опекунов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2019 год</c:v>
                </c:pt>
                <c:pt idx="1">
                  <c:v>2018 год</c:v>
                </c:pt>
                <c:pt idx="2">
                  <c:v>2017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2F-4838-AEAD-4E05CC5AF11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личное обращение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2019 год</c:v>
                </c:pt>
                <c:pt idx="1">
                  <c:v>2018 год</c:v>
                </c:pt>
                <c:pt idx="2">
                  <c:v>2017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2F-4838-AEAD-4E05CC5AF11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КДН и ЗП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2019 год</c:v>
                </c:pt>
                <c:pt idx="1">
                  <c:v>2018 год</c:v>
                </c:pt>
                <c:pt idx="2">
                  <c:v>2017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2F-4838-AEAD-4E05CC5AF1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99648"/>
        <c:axId val="6709632"/>
      </c:barChart>
      <c:catAx>
        <c:axId val="6699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709632"/>
        <c:crosses val="autoZero"/>
        <c:auto val="1"/>
        <c:lblAlgn val="ctr"/>
        <c:lblOffset val="100"/>
        <c:noMultiLvlLbl val="0"/>
      </c:catAx>
      <c:valAx>
        <c:axId val="6709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6996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соц-бытовые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2019 год</c:v>
                </c:pt>
                <c:pt idx="1">
                  <c:v>2018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3089</c:v>
                </c:pt>
                <c:pt idx="1">
                  <c:v>3161</c:v>
                </c:pt>
                <c:pt idx="2">
                  <c:v>3003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95-40E1-A380-ED854791FEA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соц-медицинские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2019 год</c:v>
                </c:pt>
                <c:pt idx="1">
                  <c:v>2018 год</c:v>
                </c:pt>
                <c:pt idx="2">
                  <c:v>2017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4664</c:v>
                </c:pt>
                <c:pt idx="1">
                  <c:v>3259</c:v>
                </c:pt>
                <c:pt idx="2">
                  <c:v>2333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95-40E1-A380-ED854791FEA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соц-психологические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2019 год</c:v>
                </c:pt>
                <c:pt idx="1">
                  <c:v>2018 год</c:v>
                </c:pt>
                <c:pt idx="2">
                  <c:v>2017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754</c:v>
                </c:pt>
                <c:pt idx="1">
                  <c:v>830</c:v>
                </c:pt>
                <c:pt idx="2">
                  <c:v>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95-40E1-A380-ED854791FEA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соц-педагогические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2019 год</c:v>
                </c:pt>
                <c:pt idx="1">
                  <c:v>2018 год</c:v>
                </c:pt>
                <c:pt idx="2">
                  <c:v>2017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5002</c:v>
                </c:pt>
                <c:pt idx="1">
                  <c:v>4494</c:v>
                </c:pt>
                <c:pt idx="2">
                  <c:v>4067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95-40E1-A380-ED854791FEA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соц-трудовые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2019 год</c:v>
                </c:pt>
                <c:pt idx="1">
                  <c:v>2018 год</c:v>
                </c:pt>
                <c:pt idx="2">
                  <c:v>2017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210</c:v>
                </c:pt>
                <c:pt idx="1">
                  <c:v>218</c:v>
                </c:pt>
                <c:pt idx="2">
                  <c:v>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95-40E1-A380-ED854791FEA7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соц-правовые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2019 год</c:v>
                </c:pt>
                <c:pt idx="1">
                  <c:v>2018 год</c:v>
                </c:pt>
                <c:pt idx="2">
                  <c:v>2017 год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415</c:v>
                </c:pt>
                <c:pt idx="1">
                  <c:v>614</c:v>
                </c:pt>
                <c:pt idx="2">
                  <c:v>839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95-40E1-A380-ED854791FE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232960"/>
        <c:axId val="34251136"/>
      </c:barChart>
      <c:catAx>
        <c:axId val="34232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251136"/>
        <c:crosses val="autoZero"/>
        <c:auto val="1"/>
        <c:lblAlgn val="ctr"/>
        <c:lblOffset val="100"/>
        <c:noMultiLvlLbl val="0"/>
      </c:catAx>
      <c:valAx>
        <c:axId val="34251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2329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родные семьи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2019 год</c:v>
                </c:pt>
                <c:pt idx="1">
                  <c:v>2018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61</c:v>
                </c:pt>
                <c:pt idx="1">
                  <c:v>58</c:v>
                </c:pt>
                <c:pt idx="2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86-4A0C-9453-374AC46A099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возвращены опекунам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2019 год</c:v>
                </c:pt>
                <c:pt idx="1">
                  <c:v>2018 год</c:v>
                </c:pt>
                <c:pt idx="2">
                  <c:v>2017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86-4A0C-9453-374AC46A099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переданы под опеку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2019 год</c:v>
                </c:pt>
                <c:pt idx="1">
                  <c:v>2018 год</c:v>
                </c:pt>
                <c:pt idx="2">
                  <c:v>2017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</c:v>
                </c:pt>
                <c:pt idx="1">
                  <c:v>0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86-4A0C-9453-374AC46A099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устроены в приемные семьи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2019 год</c:v>
                </c:pt>
                <c:pt idx="1">
                  <c:v>2018 год</c:v>
                </c:pt>
                <c:pt idx="2">
                  <c:v>2017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86-4A0C-9453-374AC46A099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 интернатные учреждения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2019 год</c:v>
                </c:pt>
                <c:pt idx="1">
                  <c:v>2018 год</c:v>
                </c:pt>
                <c:pt idx="2">
                  <c:v>2017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86-4A0C-9453-374AC46A099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др. формы жизнеустройства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2019 год</c:v>
                </c:pt>
                <c:pt idx="1">
                  <c:v>2018 год</c:v>
                </c:pt>
                <c:pt idx="2">
                  <c:v>2017 год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C86-4A0C-9453-374AC46A09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156224"/>
        <c:axId val="132621440"/>
      </c:barChart>
      <c:catAx>
        <c:axId val="133156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2621440"/>
        <c:crosses val="autoZero"/>
        <c:auto val="1"/>
        <c:lblAlgn val="ctr"/>
        <c:lblOffset val="100"/>
        <c:noMultiLvlLbl val="0"/>
      </c:catAx>
      <c:valAx>
        <c:axId val="132621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31562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3 мес.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2019 год</c:v>
                </c:pt>
                <c:pt idx="1">
                  <c:v>2018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57</c:v>
                </c:pt>
                <c:pt idx="1">
                  <c:v>62</c:v>
                </c:pt>
                <c:pt idx="2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E4-41C3-8515-6AEED9C1630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 3 до 6 мес.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2019 год</c:v>
                </c:pt>
                <c:pt idx="1">
                  <c:v>2018 год</c:v>
                </c:pt>
                <c:pt idx="2">
                  <c:v>2017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26</c:v>
                </c:pt>
                <c:pt idx="1">
                  <c:v>13</c:v>
                </c:pt>
                <c:pt idx="2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E4-41C3-8515-6AEED9C1630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 6 мес. до года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2019 год</c:v>
                </c:pt>
                <c:pt idx="1">
                  <c:v>2018 год</c:v>
                </c:pt>
                <c:pt idx="2">
                  <c:v>2017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12</c:v>
                </c:pt>
                <c:pt idx="1">
                  <c:v>16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E4-41C3-8515-6AEED9C1630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свыше года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2019 год</c:v>
                </c:pt>
                <c:pt idx="1">
                  <c:v>2018 год</c:v>
                </c:pt>
                <c:pt idx="2">
                  <c:v>2017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6</c:v>
                </c:pt>
                <c:pt idx="1">
                  <c:v>5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E4-41C3-8515-6AEED9C163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825088"/>
        <c:axId val="132826624"/>
      </c:barChart>
      <c:catAx>
        <c:axId val="132825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2826624"/>
        <c:crosses val="autoZero"/>
        <c:auto val="1"/>
        <c:lblAlgn val="ctr"/>
        <c:lblOffset val="100"/>
        <c:noMultiLvlLbl val="0"/>
      </c:catAx>
      <c:valAx>
        <c:axId val="132826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28250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3 мес.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2018 год</c:v>
                </c:pt>
                <c:pt idx="1">
                  <c:v>2017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62</c:v>
                </c:pt>
                <c:pt idx="1">
                  <c:v>68</c:v>
                </c:pt>
                <c:pt idx="2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E9-4131-BC2D-C0D9C82D3E3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 3 до 6 мес.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2018 год</c:v>
                </c:pt>
                <c:pt idx="1">
                  <c:v>2017 год</c:v>
                </c:pt>
                <c:pt idx="2">
                  <c:v>2016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</c:v>
                </c:pt>
                <c:pt idx="1">
                  <c:v>26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E9-4131-BC2D-C0D9C82D3E3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 6 мес. до года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2018 год</c:v>
                </c:pt>
                <c:pt idx="1">
                  <c:v>2017 год</c:v>
                </c:pt>
                <c:pt idx="2">
                  <c:v>2016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16</c:v>
                </c:pt>
                <c:pt idx="1">
                  <c:v>9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E9-4131-BC2D-C0D9C82D3E3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свыше года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2018 год</c:v>
                </c:pt>
                <c:pt idx="1">
                  <c:v>2017 год</c:v>
                </c:pt>
                <c:pt idx="2">
                  <c:v>2016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E9-4131-BC2D-C0D9C82D3E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011776"/>
        <c:axId val="136013312"/>
      </c:barChart>
      <c:catAx>
        <c:axId val="136011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6013312"/>
        <c:crosses val="autoZero"/>
        <c:auto val="1"/>
        <c:lblAlgn val="ctr"/>
        <c:lblOffset val="100"/>
        <c:noMultiLvlLbl val="0"/>
      </c:catAx>
      <c:valAx>
        <c:axId val="136013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60117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FFDE8-E0E9-4200-A9E5-5D20A0CD42E3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45C64-3280-454A-AE6F-4904495F8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507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7" Type="http://schemas.openxmlformats.org/officeDocument/2006/relationships/image" Target="../media/image100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9.jpeg"/><Relationship Id="rId4" Type="http://schemas.openxmlformats.org/officeDocument/2006/relationships/image" Target="../media/image1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3.jpeg"/><Relationship Id="rId4" Type="http://schemas.openxmlformats.org/officeDocument/2006/relationships/image" Target="../media/image12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7.jpeg"/><Relationship Id="rId4" Type="http://schemas.openxmlformats.org/officeDocument/2006/relationships/image" Target="../media/image12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3.jpeg"/><Relationship Id="rId4" Type="http://schemas.openxmlformats.org/officeDocument/2006/relationships/image" Target="../media/image13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7.jpeg"/><Relationship Id="rId4" Type="http://schemas.openxmlformats.org/officeDocument/2006/relationships/image" Target="../media/image13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1.jpeg"/><Relationship Id="rId4" Type="http://schemas.openxmlformats.org/officeDocument/2006/relationships/image" Target="../media/image140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5.jpeg"/><Relationship Id="rId4" Type="http://schemas.openxmlformats.org/officeDocument/2006/relationships/image" Target="../media/image144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9.jpeg"/><Relationship Id="rId4" Type="http://schemas.openxmlformats.org/officeDocument/2006/relationships/image" Target="../media/image148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0.jpeg"/><Relationship Id="rId4" Type="http://schemas.openxmlformats.org/officeDocument/2006/relationships/image" Target="../media/image15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eg"/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7.jpeg"/><Relationship Id="rId4" Type="http://schemas.openxmlformats.org/officeDocument/2006/relationships/image" Target="../media/image156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jpeg"/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1.jpeg"/><Relationship Id="rId4" Type="http://schemas.openxmlformats.org/officeDocument/2006/relationships/image" Target="../media/image160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title="Анализ работы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58" y="188640"/>
            <a:ext cx="8878977" cy="655272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115212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Анализ работы ОКУ «</a:t>
            </a:r>
            <a:r>
              <a:rPr lang="ru-RU" b="1" dirty="0" err="1">
                <a:solidFill>
                  <a:srgbClr val="FF0000"/>
                </a:solidFill>
              </a:rPr>
              <a:t>Охочевский</a:t>
            </a:r>
            <a:r>
              <a:rPr lang="ru-RU" b="1" dirty="0">
                <a:solidFill>
                  <a:srgbClr val="FF0000"/>
                </a:solidFill>
              </a:rPr>
              <a:t> социальный приют» за 2019 год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4893" y="6056421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Подготовила зам. директора по ВРР 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Косогова Зинаида Юрьевна</a:t>
            </a:r>
          </a:p>
        </p:txBody>
      </p:sp>
    </p:spTree>
    <p:extLst>
      <p:ext uri="{BB962C8B-B14F-4D97-AF65-F5344CB8AC3E}">
        <p14:creationId xmlns:p14="http://schemas.microsoft.com/office/powerpoint/2010/main" val="143668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548680"/>
            <a:ext cx="4464497" cy="334837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852936"/>
            <a:ext cx="4430382" cy="3322786"/>
          </a:xfrm>
        </p:spPr>
      </p:pic>
    </p:spTree>
    <p:extLst>
      <p:ext uri="{BB962C8B-B14F-4D97-AF65-F5344CB8AC3E}">
        <p14:creationId xmlns:p14="http://schemas.microsoft.com/office/powerpoint/2010/main" val="16762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6253"/>
            <a:ext cx="8424936" cy="708451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Формы работы с воспитанниками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9" y="764704"/>
            <a:ext cx="4266473" cy="568863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700894"/>
            <a:ext cx="4032448" cy="3024335"/>
          </a:xfrm>
        </p:spPr>
      </p:pic>
      <p:pic>
        <p:nvPicPr>
          <p:cNvPr id="2050" name="Picture 2" descr="D:\фотографии\142NIKON\DSCN856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10" t="-6289" r="-2210" b="-6289"/>
          <a:stretch/>
        </p:blipFill>
        <p:spPr bwMode="auto">
          <a:xfrm>
            <a:off x="249034" y="476672"/>
            <a:ext cx="4322965" cy="324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52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4272475" cy="309634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2860" y="188640"/>
            <a:ext cx="4128459" cy="3096344"/>
          </a:xfrm>
        </p:spPr>
      </p:pic>
      <p:pic>
        <p:nvPicPr>
          <p:cNvPr id="3074" name="Picture 2" descr="D:\фотографии\дне 19\IMG_20191031_112020_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4267060" cy="320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DSCN940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501009"/>
            <a:ext cx="4145303" cy="320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20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576065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Занятия в творческих мастерских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88" y="664702"/>
            <a:ext cx="4023770" cy="301782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661406"/>
            <a:ext cx="3998520" cy="2998890"/>
          </a:xfrm>
        </p:spPr>
      </p:pic>
      <p:pic>
        <p:nvPicPr>
          <p:cNvPr id="4098" name="Picture 2" descr="D:\фотографии\щепотина\IMG_017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201" y="3682529"/>
            <a:ext cx="4084545" cy="306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фотографии\Кузнецова\кузнецова\IMG_20191017_092150_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682529"/>
            <a:ext cx="4028174" cy="306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241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64807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Планы совместных мероприятий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65" r="-1465"/>
          <a:stretch/>
        </p:blipFill>
        <p:spPr>
          <a:xfrm>
            <a:off x="119637" y="836712"/>
            <a:ext cx="3038475" cy="40513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1726" y="836712"/>
            <a:ext cx="3038475" cy="4051300"/>
          </a:xfrm>
        </p:spPr>
      </p:pic>
      <p:pic>
        <p:nvPicPr>
          <p:cNvPr id="5122" name="Picture 2" descr="C:\Users\1\Desktop\VOQGr8slH1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2368" y="2636912"/>
            <a:ext cx="266949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267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864096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Сотрудничество 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со Свято – Троицким собором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196752"/>
            <a:ext cx="3960440" cy="297033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010581"/>
            <a:ext cx="3960440" cy="2658780"/>
          </a:xfrm>
        </p:spPr>
      </p:pic>
      <p:pic>
        <p:nvPicPr>
          <p:cNvPr id="6146" name="Picture 2" descr="C:\Users\1\Desktop\Hb7q6vsTZs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8774" y="1412776"/>
            <a:ext cx="3749613" cy="499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426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3"/>
            <a:ext cx="8856984" cy="432048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Сохранение и укрепление здоровья детей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620688"/>
            <a:ext cx="3844216" cy="286450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574435"/>
            <a:ext cx="3816424" cy="3026228"/>
          </a:xfrm>
        </p:spPr>
      </p:pic>
      <p:pic>
        <p:nvPicPr>
          <p:cNvPr id="7170" name="Picture 2" descr="C:\Users\1\Desktop\QDEMDZbBZn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296" y="574085"/>
            <a:ext cx="3881480" cy="291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1\Desktop\J6bpU77zhT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296" y="3573016"/>
            <a:ext cx="3858766" cy="302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80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3"/>
            <a:ext cx="8928992" cy="576064"/>
          </a:xfrm>
        </p:spPr>
        <p:txBody>
          <a:bodyPr/>
          <a:lstStyle/>
          <a:p>
            <a:pPr algn="ctr"/>
            <a:r>
              <a:rPr lang="ru-RU" sz="3000" b="1" dirty="0">
                <a:solidFill>
                  <a:schemeClr val="accent5">
                    <a:lumMod val="75000"/>
                  </a:schemeClr>
                </a:solidFill>
              </a:rPr>
              <a:t>Социально – психологические услуги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92696"/>
            <a:ext cx="3894035" cy="286652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771482"/>
            <a:ext cx="4399558" cy="5866076"/>
          </a:xfrm>
        </p:spPr>
      </p:pic>
      <p:pic>
        <p:nvPicPr>
          <p:cNvPr id="8194" name="Picture 2" descr="D:\фотографии\психологи\Мельникова Т\IMG_20191010_1010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3894035" cy="292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302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3"/>
            <a:ext cx="8784976" cy="576064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Компьютерные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980728"/>
            <a:ext cx="4301207" cy="5688631"/>
          </a:xfrm>
        </p:spPr>
        <p:txBody>
          <a:bodyPr/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Результаты первичного тестирования: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37 % - высокий уровень негативного отношения к ПАВ,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20 % - высокий уровень положительного отношения к ПАВ,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18 % - средний уровень негативного отношения к ПАВ,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15 % - неопределенное отношение к ПАВ,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10 % - низкий уровень негативного отношения к ПАВ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3280" y="1628800"/>
            <a:ext cx="4229199" cy="4680520"/>
          </a:xfrm>
        </p:spPr>
        <p:txBody>
          <a:bodyPr/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Результаты повторного тестирования:</a:t>
            </a:r>
          </a:p>
          <a:p>
            <a:pPr marL="0" indent="0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-    50 % - высокий уровень негативного отношения к ПАВ,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10 % - высокий уровень положительного отношения к ПАВ,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35 % - средний уровень негативного отношения к ПАВ,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5 % - низкий уровень положительного отношения к ПАВ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9337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3"/>
            <a:ext cx="8856984" cy="648072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         Обучение воспитанников </a:t>
            </a:r>
            <a:b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в МКОУ «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</a:rPr>
              <a:t>Охочевская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 СОШ»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928515"/>
            <a:ext cx="4084281" cy="280831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913249"/>
            <a:ext cx="3993086" cy="2808312"/>
          </a:xfrm>
        </p:spPr>
      </p:pic>
      <p:pic>
        <p:nvPicPr>
          <p:cNvPr id="1026" name="Picture 2" descr="C:\Users\1\Desktop\kbMu9d_UTg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4079776" cy="305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kZBkONoTDU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9602" y="3717032"/>
            <a:ext cx="3993087" cy="299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26401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5" y="507837"/>
            <a:ext cx="4536503" cy="6161521"/>
          </a:xfrm>
        </p:spPr>
      </p:pic>
      <p:pic>
        <p:nvPicPr>
          <p:cNvPr id="1026" name="Picture 2" descr="C:\Users\1\Desktop\384866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271" y="188640"/>
            <a:ext cx="4220719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71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504056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Занятия с учителем - дефектологом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1124744"/>
            <a:ext cx="3348372" cy="4464496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3635782"/>
            <a:ext cx="4188856" cy="3031549"/>
          </a:xfrm>
        </p:spPr>
      </p:pic>
      <p:pic>
        <p:nvPicPr>
          <p:cNvPr id="9218" name="Picture 2" descr="D:\фотографии\фото анализ\DSCN628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160" y="692695"/>
            <a:ext cx="3919792" cy="293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226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3"/>
            <a:ext cx="8856984" cy="504056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Предоставление медицинских услуг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20688"/>
            <a:ext cx="4223190" cy="285899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606988"/>
            <a:ext cx="4248472" cy="3078342"/>
          </a:xfrm>
        </p:spPr>
      </p:pic>
      <p:pic>
        <p:nvPicPr>
          <p:cNvPr id="1026" name="Picture 2" descr="D:\фотографии\139NIKON\DSCN809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39" y="620688"/>
            <a:ext cx="3977286" cy="285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фотографии\гречишникова\ФОТО (2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39" y="3702366"/>
            <a:ext cx="3977285" cy="298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717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123080" cy="9244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6632"/>
            <a:ext cx="3038475" cy="40513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8041" y="1124744"/>
            <a:ext cx="3038475" cy="4051300"/>
          </a:xfrm>
        </p:spPr>
      </p:pic>
      <p:pic>
        <p:nvPicPr>
          <p:cNvPr id="2050" name="Picture 2" descr="C:\Users\1\Desktop\uttO8i2sue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6516" y="2420888"/>
            <a:ext cx="2761332" cy="43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394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203847" y="2271584"/>
            <a:ext cx="2827901" cy="20882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ОКУ «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Охочевский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социальный приют»</a:t>
            </a:r>
          </a:p>
        </p:txBody>
      </p:sp>
      <p:sp>
        <p:nvSpPr>
          <p:cNvPr id="8" name="Овал 7"/>
          <p:cNvSpPr/>
          <p:nvPr/>
        </p:nvSpPr>
        <p:spPr>
          <a:xfrm>
            <a:off x="5148064" y="205627"/>
            <a:ext cx="2808312" cy="1440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ОПДН</a:t>
            </a:r>
          </a:p>
        </p:txBody>
      </p:sp>
      <p:sp>
        <p:nvSpPr>
          <p:cNvPr id="9" name="Овал 8"/>
          <p:cNvSpPr/>
          <p:nvPr/>
        </p:nvSpPr>
        <p:spPr>
          <a:xfrm>
            <a:off x="6266811" y="1916832"/>
            <a:ext cx="2808312" cy="15481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Межрайонн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. центры</a:t>
            </a:r>
          </a:p>
        </p:txBody>
      </p:sp>
      <p:sp>
        <p:nvSpPr>
          <p:cNvPr id="10" name="Овал 9"/>
          <p:cNvSpPr/>
          <p:nvPr/>
        </p:nvSpPr>
        <p:spPr>
          <a:xfrm>
            <a:off x="1547664" y="205627"/>
            <a:ext cx="3096344" cy="1440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КДН и ЗП</a:t>
            </a:r>
          </a:p>
        </p:txBody>
      </p:sp>
      <p:sp>
        <p:nvSpPr>
          <p:cNvPr id="11" name="Овал 10"/>
          <p:cNvSpPr/>
          <p:nvPr/>
        </p:nvSpPr>
        <p:spPr>
          <a:xfrm>
            <a:off x="467544" y="4005781"/>
            <a:ext cx="2880320" cy="16561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Опека и </a:t>
            </a:r>
          </a:p>
          <a:p>
            <a:pPr algn="ctr"/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попеч-ство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031748" y="3980971"/>
            <a:ext cx="2880320" cy="16201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Органы социальной защиты</a:t>
            </a:r>
          </a:p>
        </p:txBody>
      </p:sp>
      <p:sp>
        <p:nvSpPr>
          <p:cNvPr id="13" name="Овал 12"/>
          <p:cNvSpPr/>
          <p:nvPr/>
        </p:nvSpPr>
        <p:spPr>
          <a:xfrm>
            <a:off x="3417851" y="5085184"/>
            <a:ext cx="2880319" cy="16201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Школы</a:t>
            </a:r>
          </a:p>
        </p:txBody>
      </p:sp>
      <p:sp>
        <p:nvSpPr>
          <p:cNvPr id="14" name="Овал 13"/>
          <p:cNvSpPr/>
          <p:nvPr/>
        </p:nvSpPr>
        <p:spPr>
          <a:xfrm>
            <a:off x="107505" y="2006842"/>
            <a:ext cx="2808310" cy="13681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Прокуратура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5148064" y="1645787"/>
            <a:ext cx="432048" cy="625797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834761" y="2852936"/>
            <a:ext cx="542683" cy="7200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7" idx="5"/>
          </p:cNvCxnSpPr>
          <p:nvPr/>
        </p:nvCxnSpPr>
        <p:spPr>
          <a:xfrm>
            <a:off x="5617611" y="4054002"/>
            <a:ext cx="649200" cy="30581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644008" y="4359816"/>
            <a:ext cx="0" cy="72536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3347864" y="4206909"/>
            <a:ext cx="576064" cy="30221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2882707" y="2852936"/>
            <a:ext cx="465157" cy="7200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 flipV="1">
            <a:off x="4067944" y="1645787"/>
            <a:ext cx="216024" cy="625797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06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1"/>
            <a:ext cx="7123080" cy="864096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Работа с документами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980728"/>
            <a:ext cx="4512502" cy="338437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5990" y="3212976"/>
            <a:ext cx="4430382" cy="3322786"/>
          </a:xfrm>
        </p:spPr>
      </p:pic>
    </p:spTree>
    <p:extLst>
      <p:ext uri="{BB962C8B-B14F-4D97-AF65-F5344CB8AC3E}">
        <p14:creationId xmlns:p14="http://schemas.microsoft.com/office/powerpoint/2010/main" val="299247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64807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Работа с родителями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836712"/>
            <a:ext cx="3655230" cy="274142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1116" y="764704"/>
            <a:ext cx="3751240" cy="2813430"/>
          </a:xfrm>
        </p:spPr>
      </p:pic>
      <p:pic>
        <p:nvPicPr>
          <p:cNvPr id="3074" name="Picture 2" descr="D:\фотографии\ф\работа с семьей\IMG_20190402_114454_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3569605"/>
            <a:ext cx="4340080" cy="32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47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3"/>
            <a:ext cx="8712968" cy="648072"/>
          </a:xfrm>
        </p:spPr>
        <p:txBody>
          <a:bodyPr/>
          <a:lstStyle/>
          <a:p>
            <a:pPr algn="ctr"/>
            <a:r>
              <a:rPr lang="ru-RU" sz="3000" b="1" dirty="0">
                <a:solidFill>
                  <a:schemeClr val="accent5">
                    <a:lumMod val="75000"/>
                  </a:schemeClr>
                </a:solidFill>
              </a:rPr>
              <a:t>Значимые мероприятия в 2019 году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980728"/>
            <a:ext cx="3996444" cy="532859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3218" y="764704"/>
            <a:ext cx="4066608" cy="2712395"/>
          </a:xfrm>
        </p:spPr>
      </p:pic>
      <p:pic>
        <p:nvPicPr>
          <p:cNvPr id="4098" name="Picture 2" descr="D:\фотографии\нотариусы\htmlimage (37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5" y="3826034"/>
            <a:ext cx="4085029" cy="282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69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93" y="3555404"/>
            <a:ext cx="4562923" cy="304194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169788"/>
            <a:ext cx="3038475" cy="4051300"/>
          </a:xfrm>
        </p:spPr>
      </p:pic>
      <p:pic>
        <p:nvPicPr>
          <p:cNvPr id="5122" name="Picture 2" descr="C:\Users\1\Desktop\XCB7qj9-pR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080" y="156751"/>
            <a:ext cx="4376936" cy="328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esktop\v4YpJNdaZk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555404"/>
            <a:ext cx="4232530" cy="304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960715"/>
      </p:ext>
    </p:extLst>
  </p:cSld>
  <p:clrMapOvr>
    <a:masterClrMapping/>
  </p:clrMapOvr>
  <p:transition spd="slow">
    <p:wheel spokes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6632"/>
            <a:ext cx="4320480" cy="3240360"/>
          </a:xfrm>
        </p:spPr>
      </p:pic>
      <p:pic>
        <p:nvPicPr>
          <p:cNvPr id="2050" name="Picture 2" descr="C:\Users\1\Desktop\фото анализ\image (1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442" y="3392229"/>
            <a:ext cx="3978032" cy="325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фото анализ\image (13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67080"/>
            <a:ext cx="4237724" cy="565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771858"/>
      </p:ext>
    </p:extLst>
  </p:cSld>
  <p:clrMapOvr>
    <a:masterClrMapping/>
  </p:clrMapOvr>
  <p:transition spd="slow">
    <p:wheel spokes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64807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Контроль качества предоставляемых услуг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9"/>
            <a:ext cx="8784976" cy="451803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Полностью удовлетворены качеством предоставления услуг – 95 %</a:t>
            </a:r>
          </a:p>
          <a:p>
            <a:pPr marL="0" indent="0">
              <a:buNone/>
            </a:pP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Частично удовлетворены – 3 %</a:t>
            </a:r>
          </a:p>
          <a:p>
            <a:pPr marL="0" indent="0">
              <a:buNone/>
            </a:pP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Полностью не удовлетворены – 2 %</a:t>
            </a:r>
          </a:p>
          <a:p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624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7"/>
            <a:ext cx="8568952" cy="108012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За 2017 – 2019 гг. –</a:t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301 несовершеннолетний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8744832"/>
              </p:ext>
            </p:extLst>
          </p:nvPr>
        </p:nvGraphicFramePr>
        <p:xfrm>
          <a:off x="323528" y="1806574"/>
          <a:ext cx="8568952" cy="4502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3977130"/>
      </p:ext>
    </p:extLst>
  </p:cSld>
  <p:clrMapOvr>
    <a:masterClrMapping/>
  </p:clrMapOvr>
  <p:transition spd="slow">
    <p:wheel spokes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3"/>
            <a:ext cx="8712968" cy="576064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Выполнение койко - мест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2897827"/>
              </p:ext>
            </p:extLst>
          </p:nvPr>
        </p:nvGraphicFramePr>
        <p:xfrm>
          <a:off x="539553" y="980728"/>
          <a:ext cx="8136903" cy="496855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12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2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2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14603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Год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Плановый 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Фактическое</a:t>
                      </a:r>
                      <a:r>
                        <a:rPr lang="ru-RU" baseline="0" dirty="0"/>
                        <a:t> выполнение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131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2019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8174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8198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131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2018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8080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7019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131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2017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8229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7817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23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3"/>
            <a:ext cx="8712968" cy="504056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Жизнеустройство несовершеннолетних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9509137"/>
              </p:ext>
            </p:extLst>
          </p:nvPr>
        </p:nvGraphicFramePr>
        <p:xfrm>
          <a:off x="611560" y="908720"/>
          <a:ext cx="784887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426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1"/>
            <a:ext cx="8784976" cy="576063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Сроки пребывания несовершеннолетних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9605831"/>
              </p:ext>
            </p:extLst>
          </p:nvPr>
        </p:nvGraphicFramePr>
        <p:xfrm>
          <a:off x="611560" y="1052736"/>
          <a:ext cx="792088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97538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125113" cy="924475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Методическая работа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024391"/>
            <a:ext cx="4250959" cy="5667946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980728"/>
            <a:ext cx="4104456" cy="2808312"/>
          </a:xfrm>
        </p:spPr>
      </p:pic>
      <p:pic>
        <p:nvPicPr>
          <p:cNvPr id="2050" name="Picture 2" descr="D:\фотографии\собрания\DSCN836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858364"/>
            <a:ext cx="4104456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82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1"/>
            <a:ext cx="8856984" cy="792088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Обеспечение безопасности в учреждении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836711"/>
            <a:ext cx="3836848" cy="2877636"/>
          </a:xfrm>
        </p:spPr>
      </p:pic>
      <p:pic>
        <p:nvPicPr>
          <p:cNvPr id="3074" name="Picture 2" descr="D:\фотографии\дрынов\DSCN92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807042"/>
            <a:ext cx="3836847" cy="287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фотографии\дрынов\DSCN923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836711"/>
            <a:ext cx="3836846" cy="287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фотографии\дрынов\дрынов\DSCN813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807042"/>
            <a:ext cx="3836848" cy="287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45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0" y="836712"/>
            <a:ext cx="9144000" cy="64807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В учреждении работают 74 человека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276872"/>
            <a:ext cx="8136904" cy="576262"/>
          </a:xfrm>
        </p:spPr>
        <p:txBody>
          <a:bodyPr/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- Высшее образование – 23 человека,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39552" y="2389189"/>
            <a:ext cx="8280920" cy="3471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- Среднее профессиональное – 48 человек,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- Среднее образование – 3 человека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384597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1"/>
            <a:ext cx="7992888" cy="576064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Служба ранней помощи детям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540" y="908720"/>
            <a:ext cx="3960440" cy="2843497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052736"/>
            <a:ext cx="3996443" cy="5328592"/>
          </a:xfrm>
        </p:spPr>
      </p:pic>
      <p:pic>
        <p:nvPicPr>
          <p:cNvPr id="4098" name="Picture 2" descr="D:\фотографии\крв\DSCN927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3888432" cy="271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0177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5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745164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Семинар «Организация </a:t>
            </a:r>
            <a:r>
              <a:rPr lang="ru-RU" sz="2400" b="1" dirty="0" err="1">
                <a:solidFill>
                  <a:srgbClr val="C00000"/>
                </a:solidFill>
              </a:rPr>
              <a:t>воспитательно</a:t>
            </a:r>
            <a:r>
              <a:rPr lang="ru-RU" sz="2400" b="1" dirty="0">
                <a:solidFill>
                  <a:srgbClr val="C00000"/>
                </a:solidFill>
              </a:rPr>
              <a:t> -  реабилитационной работы учреждения по формированию здорового образа жизни и укреплению здоровья воспитанников»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132856"/>
            <a:ext cx="4320481" cy="288032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2924944"/>
            <a:ext cx="4551982" cy="3034654"/>
          </a:xfrm>
        </p:spPr>
      </p:pic>
    </p:spTree>
    <p:extLst>
      <p:ext uri="{BB962C8B-B14F-4D97-AF65-F5344CB8AC3E}">
        <p14:creationId xmlns:p14="http://schemas.microsoft.com/office/powerpoint/2010/main" val="39356208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6632"/>
            <a:ext cx="4248472" cy="318635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116632"/>
            <a:ext cx="4644517" cy="3168352"/>
          </a:xfrm>
        </p:spPr>
      </p:pic>
      <p:pic>
        <p:nvPicPr>
          <p:cNvPr id="6146" name="Picture 2" descr="D:\рабочий стол\ОБЛАСТНОЙ СЕМИНАР\R-Ek6dsq9s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3342049"/>
            <a:ext cx="507656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\Pictures\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342049"/>
            <a:ext cx="4352636" cy="335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710519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924475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Основания зачисления в приют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3229291"/>
              </p:ext>
            </p:extLst>
          </p:nvPr>
        </p:nvGraphicFramePr>
        <p:xfrm>
          <a:off x="395536" y="1340768"/>
          <a:ext cx="849694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129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8992" y="0"/>
            <a:ext cx="7125113" cy="924475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День здоровья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3" y="1042620"/>
            <a:ext cx="4094005" cy="286231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644" y="1052736"/>
            <a:ext cx="4165878" cy="2849259"/>
          </a:xfrm>
        </p:spPr>
      </p:pic>
      <p:pic>
        <p:nvPicPr>
          <p:cNvPr id="7170" name="Picture 2" descr="C:\Users\1\Desktop\фото анализ\IMG_775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933057"/>
            <a:ext cx="4094005" cy="272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1\Desktop\фото анализ\IMG_776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0246" y="3933056"/>
            <a:ext cx="4117768" cy="274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910988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139"/>
            <a:ext cx="8712968" cy="92447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«Курский край – без наркотиков»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748424"/>
            <a:ext cx="3960440" cy="297033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796707"/>
            <a:ext cx="3903910" cy="2927932"/>
          </a:xfrm>
        </p:spPr>
      </p:pic>
      <p:pic>
        <p:nvPicPr>
          <p:cNvPr id="8194" name="Picture 2" descr="C:\Users\1\Desktop\фото анализ\DSCN685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778990"/>
            <a:ext cx="3929280" cy="294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1\Desktop\фото анализ\DSCN092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778989"/>
            <a:ext cx="3923308" cy="294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9847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971"/>
            <a:ext cx="8856984" cy="719734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Профориентация несовершеннолетних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1\Desktop\фото анализ\DSCN44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8246" y="3513182"/>
            <a:ext cx="4273088" cy="320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1\Desktop\фото анализ\DSCN696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513182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92696"/>
            <a:ext cx="4248472" cy="2808312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246" y="692696"/>
            <a:ext cx="4273088" cy="2777168"/>
          </a:xfrm>
        </p:spPr>
      </p:pic>
    </p:spTree>
    <p:extLst>
      <p:ext uri="{BB962C8B-B14F-4D97-AF65-F5344CB8AC3E}">
        <p14:creationId xmlns:p14="http://schemas.microsoft.com/office/powerpoint/2010/main" val="393337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1081"/>
            <a:ext cx="8856984" cy="92447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«Нам этот мир завещано беречь»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769302"/>
            <a:ext cx="4073295" cy="286231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281" y="771098"/>
            <a:ext cx="4073295" cy="2873926"/>
          </a:xfrm>
        </p:spPr>
      </p:pic>
      <p:pic>
        <p:nvPicPr>
          <p:cNvPr id="10242" name="Picture 2" descr="C:\Users\1\Desktop\фото анализ\DSCN517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4073295" cy="305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1\Desktop\фото анализ\DSCN693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0282" y="3645024"/>
            <a:ext cx="4073295" cy="305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63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89699"/>
            <a:ext cx="4320480" cy="324036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420" y="3430058"/>
            <a:ext cx="4334547" cy="3250910"/>
          </a:xfrm>
        </p:spPr>
      </p:pic>
      <p:pic>
        <p:nvPicPr>
          <p:cNvPr id="11266" name="Picture 2" descr="C:\Users\1\Desktop\фото анализ\IMG_20170630_1138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31290"/>
            <a:ext cx="2736304" cy="456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33840" y="15238312"/>
            <a:ext cx="3447253" cy="258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22072" y="16750480"/>
            <a:ext cx="39811293" cy="29858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 descr="\\ADMIN-PC\Users\Public\Documents\135NIKON\DSCN699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091" y="3430058"/>
            <a:ext cx="4316901" cy="323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571516"/>
      </p:ext>
    </p:extLst>
  </p:cSld>
  <p:clrMapOvr>
    <a:masterClrMapping/>
  </p:clrMapOvr>
  <p:transition spd="slow">
    <p:wheel spokes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3"/>
            <a:ext cx="8784976" cy="648072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«Большие права маленького ребенка»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980" y="692696"/>
            <a:ext cx="3888432" cy="291632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7495" y="692696"/>
            <a:ext cx="3905276" cy="2881344"/>
          </a:xfrm>
        </p:spPr>
      </p:pic>
      <p:pic>
        <p:nvPicPr>
          <p:cNvPr id="12290" name="Picture 2" descr="C:\Users\1\Desktop\фото анализ\DSCN841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772005"/>
            <a:ext cx="3872155" cy="290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1\Desktop\фото анализ\DSCN842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746864"/>
            <a:ext cx="3905276" cy="292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2382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1"/>
            <a:ext cx="8784976" cy="72008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Работа с детьми от 3 до 7 лет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48582" y="2108748"/>
            <a:ext cx="5760643" cy="324036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825104"/>
            <a:ext cx="4047926" cy="3035944"/>
          </a:xfrm>
        </p:spPr>
      </p:pic>
      <p:pic>
        <p:nvPicPr>
          <p:cNvPr id="1026" name="Picture 2" descr="C:\Users\1\Desktop\фото анализ\DSCN206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861048"/>
            <a:ext cx="4032448" cy="276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70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3"/>
            <a:ext cx="8856984" cy="576064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Праздничные мероприятия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692696"/>
            <a:ext cx="4032448" cy="302433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743652"/>
            <a:ext cx="4182626" cy="2970331"/>
          </a:xfrm>
        </p:spPr>
      </p:pic>
      <p:pic>
        <p:nvPicPr>
          <p:cNvPr id="2050" name="Picture 2" descr="C:\Users\1\Desktop\фото анализ\DSCN83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743652"/>
            <a:ext cx="4104456" cy="297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фото анализ\DSCN858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692696"/>
            <a:ext cx="4182626" cy="305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8206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88640"/>
            <a:ext cx="4263950" cy="3197962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88640"/>
            <a:ext cx="4225102" cy="3168826"/>
          </a:xfrm>
        </p:spPr>
      </p:pic>
      <p:pic>
        <p:nvPicPr>
          <p:cNvPr id="3074" name="Picture 2" descr="C:\Users\1\Desktop\фото анализ\DSCN886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524852"/>
            <a:ext cx="4225102" cy="316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фото анализ\DSCN885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524852"/>
            <a:ext cx="4225102" cy="316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057330"/>
      </p:ext>
    </p:extLst>
  </p:cSld>
  <p:clrMapOvr>
    <a:masterClrMapping/>
  </p:clrMapOvr>
  <p:transition spd="slow">
    <p:wheel spokes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091"/>
            <a:ext cx="8784976" cy="542589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Кружковая работа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48680"/>
            <a:ext cx="4255293" cy="25922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501" y="548680"/>
            <a:ext cx="3975918" cy="2603896"/>
          </a:xfrm>
        </p:spPr>
      </p:pic>
      <p:pic>
        <p:nvPicPr>
          <p:cNvPr id="4098" name="Picture 2" descr="C:\Users\1\Desktop\фото анализ\DSCN192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485" y="3356992"/>
            <a:ext cx="4361328" cy="327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esktop\фото анализ\DSCN200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4262" y="3356992"/>
            <a:ext cx="4406396" cy="330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14262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966153"/>
              </p:ext>
            </p:extLst>
          </p:nvPr>
        </p:nvGraphicFramePr>
        <p:xfrm>
          <a:off x="251519" y="188640"/>
          <a:ext cx="8640960" cy="6304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64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2019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2018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2017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Курский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Щигровский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Горшеченский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Г. Курск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Пристенский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Г. Щигры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Советский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Золотухинский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Тимский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Рыльский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Мантуровский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Г. Рыльск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Г. Курчатов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Обоянский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Касторенский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Глушковский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5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092" y="3501008"/>
            <a:ext cx="4239948" cy="317996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9494" y="152634"/>
            <a:ext cx="4262376" cy="3132349"/>
          </a:xfrm>
        </p:spPr>
      </p:pic>
      <p:pic>
        <p:nvPicPr>
          <p:cNvPr id="1026" name="Picture 2" descr="C:\Users\1\Desktop\фото анализ\DSCN407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092" y="152635"/>
            <a:ext cx="4176464" cy="313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фото анализ\DSCN604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4265317" cy="319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931260"/>
      </p:ext>
    </p:extLst>
  </p:cSld>
  <p:clrMapOvr>
    <a:masterClrMapping/>
  </p:clrMapOvr>
  <p:transition spd="slow">
    <p:push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129"/>
            <a:ext cx="8784976" cy="515551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Работа педагогов - психологов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3" y="576515"/>
            <a:ext cx="3960440" cy="297033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1" y="548679"/>
            <a:ext cx="4047925" cy="3035943"/>
          </a:xfrm>
        </p:spPr>
      </p:pic>
      <p:pic>
        <p:nvPicPr>
          <p:cNvPr id="2050" name="Picture 2" descr="C:\Users\1\Desktop\фото анализ\IMG_022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3546845"/>
            <a:ext cx="4824536" cy="311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фото анализ\DSCN428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5060" y="3546845"/>
            <a:ext cx="4158604" cy="311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20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620688"/>
            <a:ext cx="4032448" cy="547260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548680"/>
            <a:ext cx="4305979" cy="5544616"/>
          </a:xfrm>
        </p:spPr>
      </p:pic>
    </p:spTree>
    <p:extLst>
      <p:ext uri="{BB962C8B-B14F-4D97-AF65-F5344CB8AC3E}">
        <p14:creationId xmlns:p14="http://schemas.microsoft.com/office/powerpoint/2010/main" val="35099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226" y="404664"/>
            <a:ext cx="4352486" cy="244827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50" y="404664"/>
            <a:ext cx="4321048" cy="2448272"/>
          </a:xfrm>
        </p:spPr>
      </p:pic>
      <p:pic>
        <p:nvPicPr>
          <p:cNvPr id="3076" name="Picture 4" descr="F:\DSCN097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940" y="3287674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\Desktop\фото анализ\DSCN372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4432" y="3287674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43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129"/>
            <a:ext cx="8928992" cy="587559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Работа медицинского персонала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967" y="620688"/>
            <a:ext cx="3840427" cy="288032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9382" y="573076"/>
            <a:ext cx="3903910" cy="2927932"/>
          </a:xfrm>
        </p:spPr>
      </p:pic>
      <p:pic>
        <p:nvPicPr>
          <p:cNvPr id="4098" name="Picture 2" descr="C:\Users\1\Desktop\фото анализ\DSCN643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4313322" cy="323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esktop\фото анализ\DSCN682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3550" y="3501008"/>
            <a:ext cx="4295575" cy="322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4162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185997"/>
            <a:ext cx="2565367" cy="3910975"/>
          </a:xfrm>
        </p:spPr>
      </p:pic>
      <p:pic>
        <p:nvPicPr>
          <p:cNvPr id="5122" name="Picture 2" descr="C:\Users\1\Desktop\фото анализ\IMG_20180423_151917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307834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1\Desktop\фото анализ\DSC0205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218932"/>
            <a:ext cx="2837725" cy="328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759" y="3645024"/>
            <a:ext cx="4143938" cy="3107953"/>
          </a:xfrm>
        </p:spPr>
      </p:pic>
    </p:spTree>
    <p:extLst>
      <p:ext uri="{BB962C8B-B14F-4D97-AF65-F5344CB8AC3E}">
        <p14:creationId xmlns:p14="http://schemas.microsoft.com/office/powerpoint/2010/main" val="41487595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3"/>
            <a:ext cx="8856984" cy="504056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Семейное воспитание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502" y="620688"/>
            <a:ext cx="3744416" cy="280831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338" y="635575"/>
            <a:ext cx="3724567" cy="2793425"/>
          </a:xfrm>
        </p:spPr>
      </p:pic>
      <p:pic>
        <p:nvPicPr>
          <p:cNvPr id="6146" name="Picture 2" descr="C:\Users\1\Desktop\фото анализ\DSCN765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4352397" cy="326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\Desktop\фото анализ\DSCN898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2424" y="3429000"/>
            <a:ext cx="4352397" cy="326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0081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47" y="3829304"/>
            <a:ext cx="3471863" cy="289043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829304"/>
            <a:ext cx="3898230" cy="2923672"/>
          </a:xfrm>
        </p:spPr>
      </p:pic>
      <p:pic>
        <p:nvPicPr>
          <p:cNvPr id="7170" name="Picture 2" descr="C:\Users\1\Desktop\фото анализ\image (1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422" y="116632"/>
            <a:ext cx="2784504" cy="371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1\Desktop\фото анализ\DSCN547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85295"/>
            <a:ext cx="3718065" cy="368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4015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203847" y="2271584"/>
            <a:ext cx="2827901" cy="20882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ОКУ «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Охочевский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социальный приют»</a:t>
            </a:r>
          </a:p>
        </p:txBody>
      </p:sp>
      <p:sp>
        <p:nvSpPr>
          <p:cNvPr id="8" name="Овал 7"/>
          <p:cNvSpPr/>
          <p:nvPr/>
        </p:nvSpPr>
        <p:spPr>
          <a:xfrm>
            <a:off x="5148064" y="205627"/>
            <a:ext cx="2808312" cy="1440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ОПДН</a:t>
            </a:r>
          </a:p>
        </p:txBody>
      </p:sp>
      <p:sp>
        <p:nvSpPr>
          <p:cNvPr id="9" name="Овал 8"/>
          <p:cNvSpPr/>
          <p:nvPr/>
        </p:nvSpPr>
        <p:spPr>
          <a:xfrm>
            <a:off x="6266811" y="1916832"/>
            <a:ext cx="2808312" cy="15481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Межрайонн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. центры</a:t>
            </a:r>
          </a:p>
        </p:txBody>
      </p:sp>
      <p:sp>
        <p:nvSpPr>
          <p:cNvPr id="10" name="Овал 9"/>
          <p:cNvSpPr/>
          <p:nvPr/>
        </p:nvSpPr>
        <p:spPr>
          <a:xfrm>
            <a:off x="1547664" y="205627"/>
            <a:ext cx="3096344" cy="1440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КДН и ЗП</a:t>
            </a:r>
          </a:p>
        </p:txBody>
      </p:sp>
      <p:sp>
        <p:nvSpPr>
          <p:cNvPr id="11" name="Овал 10"/>
          <p:cNvSpPr/>
          <p:nvPr/>
        </p:nvSpPr>
        <p:spPr>
          <a:xfrm>
            <a:off x="467544" y="4005781"/>
            <a:ext cx="2880320" cy="16561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Опека и </a:t>
            </a:r>
          </a:p>
          <a:p>
            <a:pPr algn="ctr"/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попеч-ство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031748" y="3980971"/>
            <a:ext cx="2880320" cy="16201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Органы социальной защиты</a:t>
            </a:r>
          </a:p>
        </p:txBody>
      </p:sp>
      <p:sp>
        <p:nvSpPr>
          <p:cNvPr id="13" name="Овал 12"/>
          <p:cNvSpPr/>
          <p:nvPr/>
        </p:nvSpPr>
        <p:spPr>
          <a:xfrm>
            <a:off x="3417851" y="5085184"/>
            <a:ext cx="2880319" cy="16201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Школы</a:t>
            </a:r>
          </a:p>
        </p:txBody>
      </p:sp>
      <p:sp>
        <p:nvSpPr>
          <p:cNvPr id="14" name="Овал 13"/>
          <p:cNvSpPr/>
          <p:nvPr/>
        </p:nvSpPr>
        <p:spPr>
          <a:xfrm>
            <a:off x="107505" y="2006842"/>
            <a:ext cx="2808310" cy="13681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Прокуратура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5148064" y="1645787"/>
            <a:ext cx="432048" cy="625797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834761" y="2852936"/>
            <a:ext cx="542683" cy="7200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7" idx="5"/>
          </p:cNvCxnSpPr>
          <p:nvPr/>
        </p:nvCxnSpPr>
        <p:spPr>
          <a:xfrm>
            <a:off x="5617611" y="4054002"/>
            <a:ext cx="649200" cy="30581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644008" y="4359816"/>
            <a:ext cx="0" cy="72536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3347864" y="4206909"/>
            <a:ext cx="576064" cy="30221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2882707" y="2852936"/>
            <a:ext cx="465157" cy="7200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 flipV="1">
            <a:off x="4067944" y="1645787"/>
            <a:ext cx="216024" cy="625797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32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3"/>
            <a:ext cx="8784976" cy="648072"/>
          </a:xfrm>
        </p:spPr>
        <p:txBody>
          <a:bodyPr/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Кабинет службы раннего вмешательства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918" y="620688"/>
            <a:ext cx="3888431" cy="329848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719" y="620687"/>
            <a:ext cx="3879769" cy="3132683"/>
          </a:xfrm>
        </p:spPr>
      </p:pic>
      <p:pic>
        <p:nvPicPr>
          <p:cNvPr id="1026" name="Picture 2" descr="C:\Users\1\Desktop\фото анализ\image (10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753371"/>
            <a:ext cx="3929198" cy="294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userapi.com/c849216/v849216321/121db6/FA_BWB_eFA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205" y="3835434"/>
            <a:ext cx="3964763" cy="284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681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8712968" cy="792088"/>
          </a:xfrm>
        </p:spPr>
        <p:txBody>
          <a:bodyPr/>
          <a:lstStyle/>
          <a:p>
            <a:pPr algn="ctr"/>
            <a:r>
              <a:rPr lang="ru-RU" sz="2600" b="1" dirty="0">
                <a:solidFill>
                  <a:schemeClr val="accent5">
                    <a:lumMod val="50000"/>
                  </a:schemeClr>
                </a:solidFill>
              </a:rPr>
              <a:t>Возраст  несовершеннолетних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0869500"/>
              </p:ext>
            </p:extLst>
          </p:nvPr>
        </p:nvGraphicFramePr>
        <p:xfrm>
          <a:off x="323526" y="1340770"/>
          <a:ext cx="8568954" cy="51845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63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4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3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7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9549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Возраст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2019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2018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2017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73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от 1 года до 3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54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от 3 до 7лет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54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от 7 до 10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954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от 10 до 14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954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от 14 до 18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954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Девочки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954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Мальчики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930520"/>
      </p:ext>
    </p:extLst>
  </p:cSld>
  <p:clrMapOvr>
    <a:masterClrMapping/>
  </p:clrMapOvr>
  <p:transition spd="slow">
    <p:wheel spokes="1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1"/>
            <a:ext cx="8784976" cy="576063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Сроки пребывания несовершеннолетних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208041"/>
              </p:ext>
            </p:extLst>
          </p:nvPr>
        </p:nvGraphicFramePr>
        <p:xfrm>
          <a:off x="611560" y="1052736"/>
          <a:ext cx="792088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17482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1"/>
            <a:ext cx="8640960" cy="504056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Методическая литература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97" y="1196752"/>
            <a:ext cx="8660997" cy="4032448"/>
          </a:xfrm>
        </p:spPr>
      </p:pic>
    </p:spTree>
    <p:extLst>
      <p:ext uri="{BB962C8B-B14F-4D97-AF65-F5344CB8AC3E}">
        <p14:creationId xmlns:p14="http://schemas.microsoft.com/office/powerpoint/2010/main" val="17152595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3"/>
            <a:ext cx="8712968" cy="504056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В приюте работают 75 человек: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051720" y="1124744"/>
            <a:ext cx="5040560" cy="10801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50 специалистов</a:t>
            </a:r>
          </a:p>
        </p:txBody>
      </p:sp>
      <p:sp>
        <p:nvSpPr>
          <p:cNvPr id="5" name="Овал 4"/>
          <p:cNvSpPr/>
          <p:nvPr/>
        </p:nvSpPr>
        <p:spPr>
          <a:xfrm>
            <a:off x="251520" y="3212976"/>
            <a:ext cx="4176464" cy="15121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Высшее образование – 18 человек</a:t>
            </a:r>
          </a:p>
        </p:txBody>
      </p:sp>
      <p:sp>
        <p:nvSpPr>
          <p:cNvPr id="6" name="Овал 5"/>
          <p:cNvSpPr/>
          <p:nvPr/>
        </p:nvSpPr>
        <p:spPr>
          <a:xfrm>
            <a:off x="5004048" y="3246199"/>
            <a:ext cx="3816424" cy="15121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Среднее </a:t>
            </a:r>
            <a:r>
              <a:rPr lang="ru-RU" sz="2400" dirty="0" err="1">
                <a:solidFill>
                  <a:srgbClr val="002060"/>
                </a:solidFill>
              </a:rPr>
              <a:t>профессион</a:t>
            </a:r>
            <a:r>
              <a:rPr lang="ru-RU" sz="2400" dirty="0">
                <a:solidFill>
                  <a:srgbClr val="002060"/>
                </a:solidFill>
              </a:rPr>
              <a:t>. – 32 человека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699792" y="2204864"/>
            <a:ext cx="720080" cy="1008112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436096" y="2204864"/>
            <a:ext cx="720080" cy="1041335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5244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465047"/>
            <a:ext cx="4145303" cy="310897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923" y="206584"/>
            <a:ext cx="4097453" cy="3073089"/>
          </a:xfrm>
        </p:spPr>
      </p:pic>
      <p:pic>
        <p:nvPicPr>
          <p:cNvPr id="1026" name="Picture 2" descr="C:\Users\1\Desktop\фото анализ\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145303" cy="310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1\Desktop\фото анализ\image (22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465004"/>
            <a:ext cx="4145360" cy="310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818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0648"/>
            <a:ext cx="4104456" cy="3024336"/>
          </a:xfrm>
        </p:spPr>
      </p:pic>
      <p:pic>
        <p:nvPicPr>
          <p:cNvPr id="2050" name="Picture 2" descr="C:\Users\1\Desktop\фото анализ\DSCN024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60648"/>
            <a:ext cx="416029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фото анализ\DSCN143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3488940"/>
            <a:ext cx="4176464" cy="313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esktop\фото анализ\DSCN182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7838" y="3488940"/>
            <a:ext cx="4176465" cy="313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55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82" y="170638"/>
            <a:ext cx="8699598" cy="6524699"/>
          </a:xfrm>
        </p:spPr>
      </p:pic>
    </p:spTree>
    <p:extLst>
      <p:ext uri="{BB962C8B-B14F-4D97-AF65-F5344CB8AC3E}">
        <p14:creationId xmlns:p14="http://schemas.microsoft.com/office/powerpoint/2010/main" val="4084127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564824"/>
              </p:ext>
            </p:extLst>
          </p:nvPr>
        </p:nvGraphicFramePr>
        <p:xfrm>
          <a:off x="251520" y="332656"/>
          <a:ext cx="8568952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8194187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926312"/>
              </p:ext>
            </p:extLst>
          </p:nvPr>
        </p:nvGraphicFramePr>
        <p:xfrm>
          <a:off x="323526" y="332654"/>
          <a:ext cx="8568956" cy="626470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1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6078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2019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2018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2017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078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Прошли реабилитацию</a:t>
                      </a:r>
                      <a:r>
                        <a:rPr lang="ru-RU" baseline="0" dirty="0">
                          <a:solidFill>
                            <a:srgbClr val="7030A0"/>
                          </a:solidFill>
                        </a:rPr>
                        <a:t> всего, из них: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6078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Оказавшиеся в ТЖС и нуждающиеся в </a:t>
                      </a:r>
                      <a:r>
                        <a:rPr lang="ru-RU" dirty="0" err="1">
                          <a:solidFill>
                            <a:srgbClr val="7030A0"/>
                          </a:solidFill>
                        </a:rPr>
                        <a:t>реаб</a:t>
                      </a:r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-и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078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Проживающие в семьях, находящихся в СОП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6078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Всего семей, из них: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6078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Многодетные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6078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Неполные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6078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Состоят на учете в: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КДН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6078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ПДН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9368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32656"/>
            <a:ext cx="4128459" cy="30963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645" y="3573016"/>
            <a:ext cx="4046338" cy="3034754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32656"/>
            <a:ext cx="412845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D:\фотографии\138NIKON\DSCN763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531645"/>
            <a:ext cx="4128457" cy="30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2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1470</TotalTime>
  <Words>627</Words>
  <Application>Microsoft Office PowerPoint</Application>
  <PresentationFormat>Экран (4:3)</PresentationFormat>
  <Paragraphs>254</Paragraphs>
  <Slides>65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71" baseType="lpstr">
      <vt:lpstr>Arial</vt:lpstr>
      <vt:lpstr>Calibri</vt:lpstr>
      <vt:lpstr>Courier New</vt:lpstr>
      <vt:lpstr>Verdana</vt:lpstr>
      <vt:lpstr>Wingdings 2</vt:lpstr>
      <vt:lpstr>Spring</vt:lpstr>
      <vt:lpstr>Анализ работы ОКУ «Охочевский социальный приют» за 2019 год</vt:lpstr>
      <vt:lpstr>Презентация PowerPoint</vt:lpstr>
      <vt:lpstr>За 2017 – 2019 гг. –  301 несовершеннолетний</vt:lpstr>
      <vt:lpstr>Основания зачисления в приют</vt:lpstr>
      <vt:lpstr>Презентация PowerPoint</vt:lpstr>
      <vt:lpstr>Возраст  несовершеннолетних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работы с воспитанниками</vt:lpstr>
      <vt:lpstr>Презентация PowerPoint</vt:lpstr>
      <vt:lpstr>Занятия в творческих мастерских</vt:lpstr>
      <vt:lpstr>Планы совместных мероприятий</vt:lpstr>
      <vt:lpstr>Сотрудничество  со Свято – Троицким собором</vt:lpstr>
      <vt:lpstr>Сохранение и укрепление здоровья детей</vt:lpstr>
      <vt:lpstr>Социально – психологические услуги</vt:lpstr>
      <vt:lpstr>Компьютерные программы</vt:lpstr>
      <vt:lpstr>         Обучение воспитанников  в МКОУ «Охочевская СОШ»</vt:lpstr>
      <vt:lpstr>Занятия с учителем - дефектологом</vt:lpstr>
      <vt:lpstr>Предоставление медицинских услуг</vt:lpstr>
      <vt:lpstr>Презентация PowerPoint</vt:lpstr>
      <vt:lpstr>Презентация PowerPoint</vt:lpstr>
      <vt:lpstr>Работа с документами</vt:lpstr>
      <vt:lpstr>Работа с родителями</vt:lpstr>
      <vt:lpstr>Значимые мероприятия в 2019 году</vt:lpstr>
      <vt:lpstr>Презентация PowerPoint</vt:lpstr>
      <vt:lpstr>Презентация PowerPoint</vt:lpstr>
      <vt:lpstr>Контроль качества предоставляемых услуг</vt:lpstr>
      <vt:lpstr>Выполнение койко - мест</vt:lpstr>
      <vt:lpstr>Жизнеустройство несовершеннолетних</vt:lpstr>
      <vt:lpstr>Сроки пребывания несовершеннолетних</vt:lpstr>
      <vt:lpstr>Методическая работа</vt:lpstr>
      <vt:lpstr>Обеспечение безопасности в учреждении</vt:lpstr>
      <vt:lpstr>В учреждении работают 74 человека</vt:lpstr>
      <vt:lpstr>Служба ранней помощи детям</vt:lpstr>
      <vt:lpstr>Презентация PowerPoint</vt:lpstr>
      <vt:lpstr>Семинар «Организация воспитательно -  реабилитационной работы учреждения по формированию здорового образа жизни и укреплению здоровья воспитанников»</vt:lpstr>
      <vt:lpstr>Презентация PowerPoint</vt:lpstr>
      <vt:lpstr>День здоровья</vt:lpstr>
      <vt:lpstr>«Курский край – без наркотиков»</vt:lpstr>
      <vt:lpstr>Профориентация несовершеннолетних</vt:lpstr>
      <vt:lpstr>«Нам этот мир завещано беречь»</vt:lpstr>
      <vt:lpstr>Презентация PowerPoint</vt:lpstr>
      <vt:lpstr>«Большие права маленького ребенка»</vt:lpstr>
      <vt:lpstr>Работа с детьми от 3 до 7 лет</vt:lpstr>
      <vt:lpstr>Праздничные мероприятия</vt:lpstr>
      <vt:lpstr>Презентация PowerPoint</vt:lpstr>
      <vt:lpstr>Кружковая работа</vt:lpstr>
      <vt:lpstr>Презентация PowerPoint</vt:lpstr>
      <vt:lpstr>Работа педагогов - психологов</vt:lpstr>
      <vt:lpstr>Презентация PowerPoint</vt:lpstr>
      <vt:lpstr>Презентация PowerPoint</vt:lpstr>
      <vt:lpstr>Работа медицинского персонала</vt:lpstr>
      <vt:lpstr>Презентация PowerPoint</vt:lpstr>
      <vt:lpstr>Семейное воспитание</vt:lpstr>
      <vt:lpstr>Презентация PowerPoint</vt:lpstr>
      <vt:lpstr>Презентация PowerPoint</vt:lpstr>
      <vt:lpstr>Кабинет службы раннего вмешательства</vt:lpstr>
      <vt:lpstr>Сроки пребывания несовершеннолетних</vt:lpstr>
      <vt:lpstr>Методическая литература</vt:lpstr>
      <vt:lpstr>В приюте работают 75 человек: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LION</cp:lastModifiedBy>
  <cp:revision>96</cp:revision>
  <dcterms:created xsi:type="dcterms:W3CDTF">2019-02-11T06:32:26Z</dcterms:created>
  <dcterms:modified xsi:type="dcterms:W3CDTF">2022-02-28T11:11:37Z</dcterms:modified>
</cp:coreProperties>
</file>